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4" r:id="rId3"/>
    <p:sldId id="296" r:id="rId4"/>
    <p:sldId id="295" r:id="rId5"/>
    <p:sldId id="298" r:id="rId6"/>
    <p:sldId id="301" r:id="rId7"/>
    <p:sldId id="299" r:id="rId8"/>
    <p:sldId id="302" r:id="rId9"/>
    <p:sldId id="300" r:id="rId10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69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109AF-3293-A14E-A686-9A6861BE962B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BBD51-F639-6543-B92E-F6AC3893CE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4E64-E117-D341-90F5-A6346A4FDD08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215AB-3DED-2147-81F1-8F67675AC5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DE54B-E83E-4149-A96D-D3FB319844F9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581D4-A792-A044-91FD-13759035D1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9822A-46BC-E643-A22F-92A160CB5545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A4267-15A7-0445-AE0E-9454BE28E47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7A919-F404-8040-89BC-B5D02571C1F1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0B82-0867-9042-970A-64CFD4E887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2A6C-F535-7342-8810-BE87E9AD52E7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896AF-4237-8A4C-B47D-1DF48A66BB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4F6C-0733-FB43-B36E-7582557B8D89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D11D7-AEB5-6943-8703-62F5252B897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F08-9B78-7E4F-BDFA-BF5301D7BCA6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1B968-6DE2-BF45-929C-091F0BA330D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7A865-6792-1A4A-BDED-E5ABE774CB0F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BF54-E4E7-7F49-BFA9-6E92F894705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7D85-7763-C64D-9990-0A92FF4B3BD2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9334A-420A-B245-A1A3-AC84E00FF3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9BA3C-DDA2-D049-8E67-414589139CB2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39C1A-1DB4-B44D-83B7-22063DC1EE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E5E723E-8FD1-2F4F-9F1C-14BA4055494C}" type="datetime1">
              <a:rPr lang="de-DE"/>
              <a:pPr>
                <a:defRPr/>
              </a:pPr>
              <a:t>08.04.2019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0441EF-E3B2-9F46-9362-FCE0C1E258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078718"/>
          </a:xfrm>
        </p:spPr>
        <p:txBody>
          <a:bodyPr/>
          <a:lstStyle/>
          <a:p>
            <a:pPr eaLnBrk="1" hangingPunct="1"/>
            <a:r>
              <a:rPr lang="de-DE" dirty="0">
                <a:ea typeface="ＭＳ Ｐゴシック" pitchFamily="-1" charset="-128"/>
                <a:cs typeface="ＭＳ Ｐゴシック" pitchFamily="-1" charset="-128"/>
              </a:rPr>
              <a:t>MySQL</a:t>
            </a:r>
            <a:br>
              <a:rPr lang="de-DE" dirty="0">
                <a:ea typeface="ＭＳ Ｐゴシック" pitchFamily="-1" charset="-128"/>
                <a:cs typeface="ＭＳ Ｐゴシック" pitchFamily="-1" charset="-128"/>
              </a:rPr>
            </a:br>
            <a:br>
              <a:rPr lang="de-DE" dirty="0">
                <a:ea typeface="ＭＳ Ｐゴシック" pitchFamily="-1" charset="-128"/>
                <a:cs typeface="ＭＳ Ｐゴシック" pitchFamily="-1" charset="-128"/>
              </a:rPr>
            </a:br>
            <a:r>
              <a:rPr lang="de-DE" dirty="0">
                <a:ea typeface="ＭＳ Ｐゴシック" pitchFamily="-1" charset="-128"/>
                <a:cs typeface="ＭＳ Ｐゴシック" pitchFamily="-1" charset="-128"/>
              </a:rPr>
              <a:t>GROUP_CONCAT(...)</a:t>
            </a:r>
            <a:br>
              <a:rPr lang="de-DE" dirty="0">
                <a:ea typeface="ＭＳ Ｐゴシック" pitchFamily="-1" charset="-128"/>
                <a:cs typeface="ＭＳ Ｐゴシック" pitchFamily="-1" charset="-128"/>
              </a:rPr>
            </a:br>
            <a:endParaRPr lang="de-DE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685800" y="536575"/>
            <a:ext cx="7772400" cy="1470025"/>
          </a:xfrm>
        </p:spPr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Problem 1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999067" y="1786467"/>
            <a:ext cx="7424378" cy="20774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4300"/>
              <a:t>In einem Feld i.d. Ergebnisliste</a:t>
            </a:r>
          </a:p>
          <a:p>
            <a:r>
              <a:rPr lang="de-DE" sz="4300"/>
              <a:t>müssten mehrere Werte stehen, </a:t>
            </a:r>
          </a:p>
          <a:p>
            <a:r>
              <a:rPr lang="de-DE" sz="4300"/>
              <a:t>z.B.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734069" y="4143922"/>
          <a:ext cx="6096000" cy="172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Autor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Buch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Die Lust zu lügen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3400">
                          <a:solidFill>
                            <a:srgbClr val="FF0000"/>
                          </a:solidFill>
                        </a:rPr>
                        <a:t>John, Heidi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Der Lügenalmanach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Heidi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Ich lüge nie!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943696" y="4112243"/>
          <a:ext cx="4988162" cy="994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4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4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Anzahl Kunden pro 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Usal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482692" y="468923"/>
            <a:ext cx="79188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>
                <a:latin typeface="Courier New"/>
                <a:cs typeface="Courier New"/>
              </a:rPr>
              <a:t>SELECT </a:t>
            </a:r>
          </a:p>
          <a:p>
            <a:r>
              <a:rPr lang="de-DE" b="1">
                <a:latin typeface="Courier New"/>
                <a:cs typeface="Courier New"/>
              </a:rPr>
              <a:t>    COUNT(*) AS 'Anzahl Kunden pro Ort', kunde.name</a:t>
            </a:r>
          </a:p>
          <a:p>
            <a:r>
              <a:rPr lang="de-DE" b="1">
                <a:latin typeface="Courier New"/>
                <a:cs typeface="Courier New"/>
              </a:rPr>
              <a:t>FROM</a:t>
            </a:r>
          </a:p>
          <a:p>
            <a:r>
              <a:rPr lang="de-DE" b="1">
                <a:latin typeface="Courier New"/>
                <a:cs typeface="Courier New"/>
              </a:rPr>
              <a:t>    kunden,</a:t>
            </a:r>
          </a:p>
          <a:p>
            <a:r>
              <a:rPr lang="de-DE" b="1">
                <a:latin typeface="Courier New"/>
                <a:cs typeface="Courier New"/>
              </a:rPr>
              <a:t>    orte</a:t>
            </a:r>
          </a:p>
          <a:p>
            <a:r>
              <a:rPr lang="de-DE" b="1">
                <a:latin typeface="Courier New"/>
                <a:cs typeface="Courier New"/>
              </a:rPr>
              <a:t>WHERE</a:t>
            </a:r>
          </a:p>
          <a:p>
            <a:r>
              <a:rPr lang="de-DE" b="1">
                <a:latin typeface="Courier New"/>
                <a:cs typeface="Courier New"/>
              </a:rPr>
              <a:t>    postleitzahl = ort_postleitzahl</a:t>
            </a:r>
          </a:p>
          <a:p>
            <a:r>
              <a:rPr lang="de-DE" b="1">
                <a:solidFill>
                  <a:srgbClr val="FF0000"/>
                </a:solidFill>
                <a:latin typeface="Courier New"/>
                <a:cs typeface="Courier New"/>
              </a:rPr>
              <a:t>-- ERGEBNIS OHNE "GROUP BY postleitzahl":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7081497" y="0"/>
            <a:ext cx="2062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u="sng" cap="small">
                <a:solidFill>
                  <a:srgbClr val="008000"/>
                </a:solidFill>
              </a:rPr>
              <a:t>Beispiel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4353168" y="5216071"/>
            <a:ext cx="47908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Hier müssten eigentlich 9 Namen drinstehen;</a:t>
            </a:r>
          </a:p>
          <a:p>
            <a:r>
              <a:rPr lang="de-DE"/>
              <a:t>wir sehen aber nur den ersten.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943696" y="4112243"/>
          <a:ext cx="4988162" cy="1989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4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4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Anzahl Kunden pro 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solidFill>
                            <a:srgbClr val="008000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solidFill>
                            <a:srgbClr val="008000"/>
                          </a:solidFill>
                        </a:rPr>
                        <a:t>Herbert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solidFill>
                            <a:srgbClr val="008000"/>
                          </a:solidFill>
                        </a:rPr>
                        <a:t>Usal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482692" y="468923"/>
            <a:ext cx="79188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/>
                <a:cs typeface="Courier New"/>
              </a:rPr>
              <a:t>SELECT </a:t>
            </a:r>
          </a:p>
          <a:p>
            <a:r>
              <a:rPr lang="de-DE" b="1" dirty="0">
                <a:latin typeface="Courier New"/>
                <a:cs typeface="Courier New"/>
              </a:rPr>
              <a:t>    </a:t>
            </a:r>
            <a:r>
              <a:rPr lang="de-DE" b="1" dirty="0">
                <a:solidFill>
                  <a:srgbClr val="FF0000"/>
                </a:solidFill>
                <a:latin typeface="Courier New"/>
                <a:cs typeface="Courier New"/>
              </a:rPr>
              <a:t>COUNT(*)</a:t>
            </a:r>
            <a:r>
              <a:rPr lang="de-DE" b="1" dirty="0">
                <a:latin typeface="Courier New"/>
                <a:cs typeface="Courier New"/>
              </a:rPr>
              <a:t> AS 'Anzahl Kunden pro Ort', kunden.name</a:t>
            </a:r>
          </a:p>
          <a:p>
            <a:r>
              <a:rPr lang="de-DE" b="1" dirty="0">
                <a:latin typeface="Courier New"/>
                <a:cs typeface="Courier New"/>
              </a:rPr>
              <a:t>FROM</a:t>
            </a:r>
          </a:p>
          <a:p>
            <a:r>
              <a:rPr lang="de-DE" b="1" dirty="0">
                <a:latin typeface="Courier New"/>
                <a:cs typeface="Courier New"/>
              </a:rPr>
              <a:t>    </a:t>
            </a:r>
            <a:r>
              <a:rPr lang="de-DE" b="1" dirty="0" err="1">
                <a:latin typeface="Courier New"/>
                <a:cs typeface="Courier New"/>
              </a:rPr>
              <a:t>kunden</a:t>
            </a:r>
            <a:r>
              <a:rPr lang="de-DE" b="1" dirty="0">
                <a:latin typeface="Courier New"/>
                <a:cs typeface="Courier New"/>
              </a:rPr>
              <a:t>,</a:t>
            </a:r>
          </a:p>
          <a:p>
            <a:r>
              <a:rPr lang="de-DE" b="1" dirty="0">
                <a:latin typeface="Courier New"/>
                <a:cs typeface="Courier New"/>
              </a:rPr>
              <a:t>    orte</a:t>
            </a:r>
          </a:p>
          <a:p>
            <a:r>
              <a:rPr lang="de-DE" b="1" dirty="0">
                <a:latin typeface="Courier New"/>
                <a:cs typeface="Courier New"/>
              </a:rPr>
              <a:t>WHERE</a:t>
            </a:r>
          </a:p>
          <a:p>
            <a:r>
              <a:rPr lang="de-DE" b="1" dirty="0">
                <a:latin typeface="Courier New"/>
                <a:cs typeface="Courier New"/>
              </a:rPr>
              <a:t>    </a:t>
            </a:r>
            <a:r>
              <a:rPr lang="de-DE" b="1" dirty="0" err="1">
                <a:latin typeface="Courier New"/>
                <a:cs typeface="Courier New"/>
              </a:rPr>
              <a:t>postleitzahl</a:t>
            </a:r>
            <a:r>
              <a:rPr lang="de-DE" b="1" dirty="0">
                <a:latin typeface="Courier New"/>
                <a:cs typeface="Courier New"/>
              </a:rPr>
              <a:t> = </a:t>
            </a:r>
            <a:r>
              <a:rPr lang="de-DE" b="1" dirty="0" err="1">
                <a:latin typeface="Courier New"/>
                <a:cs typeface="Courier New"/>
              </a:rPr>
              <a:t>ort_postleitzahl</a:t>
            </a:r>
            <a:endParaRPr lang="de-DE" b="1" dirty="0">
              <a:latin typeface="Courier New"/>
              <a:cs typeface="Courier New"/>
            </a:endParaRPr>
          </a:p>
          <a:p>
            <a:r>
              <a:rPr lang="de-DE" b="1" dirty="0">
                <a:latin typeface="Courier New"/>
                <a:cs typeface="Courier New"/>
              </a:rPr>
              <a:t>GROUP BY </a:t>
            </a:r>
            <a:r>
              <a:rPr lang="de-DE" b="1" dirty="0" err="1">
                <a:latin typeface="Courier New"/>
                <a:cs typeface="Courier New"/>
              </a:rPr>
              <a:t>postleitzahl</a:t>
            </a:r>
            <a:endParaRPr lang="de-DE" b="1" dirty="0">
              <a:latin typeface="Courier New"/>
              <a:cs typeface="Courier New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43696" y="3365500"/>
            <a:ext cx="6702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Auch hier müssten in der Spalte Name mehrere Namen stehen,</a:t>
            </a:r>
          </a:p>
          <a:p>
            <a:r>
              <a:rPr lang="de-DE"/>
              <a:t>wir sehen jeweils nur den ersten.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02310" y="504534"/>
            <a:ext cx="791884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8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GROUP_CONCAT(feldname)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702310" y="2253377"/>
            <a:ext cx="791884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800" b="1">
                <a:latin typeface="Courier New"/>
                <a:cs typeface="Courier New"/>
              </a:rPr>
              <a:t>GROUP_CONCAT(</a:t>
            </a:r>
            <a:r>
              <a:rPr lang="de-DE" sz="3800" b="1">
                <a:solidFill>
                  <a:srgbClr val="FF0000"/>
                </a:solidFill>
                <a:latin typeface="Courier New"/>
                <a:cs typeface="Courier New"/>
              </a:rPr>
              <a:t>kunden.name</a:t>
            </a:r>
            <a:r>
              <a:rPr lang="de-DE" sz="3800" b="1">
                <a:latin typeface="Courier New"/>
                <a:cs typeface="Courier New"/>
              </a:rPr>
              <a:t>)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1943696" y="4112243"/>
          <a:ext cx="4988162" cy="2274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4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4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Anzahl Kunden pro 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solidFill>
                            <a:srgbClr val="008000"/>
                          </a:solidFill>
                        </a:rPr>
                        <a:t>John</a:t>
                      </a:r>
                      <a:r>
                        <a:rPr lang="de-DE" sz="1800"/>
                        <a:t>, Ludowika, Herbert, Heinrich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solidFill>
                            <a:srgbClr val="008000"/>
                          </a:solidFill>
                        </a:rPr>
                        <a:t>Herbert</a:t>
                      </a:r>
                      <a:r>
                        <a:rPr lang="de-DE" sz="1800"/>
                        <a:t>, Heini, Hugo, Hallo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solidFill>
                            <a:srgbClr val="008000"/>
                          </a:solidFill>
                        </a:rPr>
                        <a:t>Usal</a:t>
                      </a:r>
                      <a:r>
                        <a:rPr lang="de-DE" sz="1800"/>
                        <a:t>, Johannes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02310" y="504534"/>
            <a:ext cx="791884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800" b="1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GROUP_CONCAT(feldname SEPARATOR 'Trennzeichen')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702310" y="2253377"/>
            <a:ext cx="791884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800" b="1">
                <a:latin typeface="Courier New"/>
                <a:cs typeface="Courier New"/>
              </a:rPr>
              <a:t>GROUP_CONCAT(</a:t>
            </a:r>
            <a:r>
              <a:rPr lang="de-DE" sz="3800" b="1">
                <a:solidFill>
                  <a:srgbClr val="FF0000"/>
                </a:solidFill>
                <a:latin typeface="Courier New"/>
                <a:cs typeface="Courier New"/>
              </a:rPr>
              <a:t>kunden.name</a:t>
            </a:r>
            <a:r>
              <a:rPr lang="de-DE" sz="3800" b="1">
                <a:latin typeface="Courier New"/>
                <a:cs typeface="Courier New"/>
              </a:rPr>
              <a:t> SEPARATOR '</a:t>
            </a:r>
            <a:r>
              <a:rPr lang="de-DE" sz="3800" b="1">
                <a:solidFill>
                  <a:srgbClr val="FF0000"/>
                </a:solidFill>
                <a:latin typeface="Courier New"/>
                <a:cs typeface="Courier New"/>
              </a:rPr>
              <a:t> * </a:t>
            </a:r>
            <a:r>
              <a:rPr lang="de-DE" sz="3800" b="1">
                <a:latin typeface="Courier New"/>
                <a:cs typeface="Courier New"/>
              </a:rPr>
              <a:t>')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737851"/>
              </p:ext>
            </p:extLst>
          </p:nvPr>
        </p:nvGraphicFramePr>
        <p:xfrm>
          <a:off x="1943696" y="4112243"/>
          <a:ext cx="4988162" cy="2274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4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4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Anzahl Kunden pro 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solidFill>
                            <a:srgbClr val="008000"/>
                          </a:solidFill>
                        </a:rPr>
                        <a:t>John</a:t>
                      </a:r>
                      <a:r>
                        <a:rPr lang="de-DE" sz="1800" baseline="0">
                          <a:solidFill>
                            <a:schemeClr val="dk1"/>
                          </a:solidFill>
                        </a:rPr>
                        <a:t> *</a:t>
                      </a:r>
                      <a:r>
                        <a:rPr lang="de-DE" sz="1800"/>
                        <a:t> Ludowika * Herbert</a:t>
                      </a:r>
                      <a:r>
                        <a:rPr lang="de-DE" sz="1800" baseline="0"/>
                        <a:t> * </a:t>
                      </a:r>
                      <a:r>
                        <a:rPr lang="de-DE" sz="1800"/>
                        <a:t>Heinrich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solidFill>
                            <a:srgbClr val="008000"/>
                          </a:solidFill>
                        </a:rPr>
                        <a:t>Herbert</a:t>
                      </a:r>
                      <a:r>
                        <a:rPr lang="de-DE" sz="1800" baseline="0">
                          <a:solidFill>
                            <a:schemeClr val="dk1"/>
                          </a:solidFill>
                        </a:rPr>
                        <a:t> * </a:t>
                      </a:r>
                      <a:r>
                        <a:rPr lang="de-DE" sz="1800"/>
                        <a:t>Heini * Hugo, Hallo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>
                          <a:solidFill>
                            <a:srgbClr val="008000"/>
                          </a:solidFill>
                        </a:rPr>
                        <a:t>Usal</a:t>
                      </a:r>
                      <a:r>
                        <a:rPr lang="de-DE" sz="1800" baseline="0">
                          <a:solidFill>
                            <a:schemeClr val="dk1"/>
                          </a:solidFill>
                        </a:rPr>
                        <a:t> * </a:t>
                      </a:r>
                      <a:r>
                        <a:rPr lang="de-DE" sz="1800"/>
                        <a:t>Johannes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feld 1"/>
          <p:cNvSpPr txBox="1"/>
          <p:nvPr/>
        </p:nvSpPr>
        <p:spPr>
          <a:xfrm>
            <a:off x="95095" y="135202"/>
            <a:ext cx="453484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de-DE"/>
              <a:t>Alternative Syntax: Trennzeichen angeben</a:t>
            </a:r>
          </a:p>
        </p:txBody>
      </p:sp>
    </p:spTree>
    <p:extLst>
      <p:ext uri="{BB962C8B-B14F-4D97-AF65-F5344CB8AC3E}">
        <p14:creationId xmlns:p14="http://schemas.microsoft.com/office/powerpoint/2010/main" val="1141191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954863" y="4112243"/>
          <a:ext cx="7123272" cy="2132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4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4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4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Anzahl Kunden pro 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Namen der Kunden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John, Ludowika, Heinrich, Mary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Freiburg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Carla, Sabina, Herbert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Emmendingen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354"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Usal, Johannes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/>
                        <a:t>München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702310" y="544248"/>
            <a:ext cx="79188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/>
                <a:cs typeface="Courier New"/>
              </a:rPr>
              <a:t>SELECT </a:t>
            </a:r>
          </a:p>
          <a:p>
            <a:r>
              <a:rPr lang="de-DE" b="1" dirty="0">
                <a:latin typeface="Courier New"/>
                <a:cs typeface="Courier New"/>
              </a:rPr>
              <a:t>    COUNT(*) AS '</a:t>
            </a:r>
            <a:r>
              <a:rPr lang="de-DE" b="1" dirty="0">
                <a:solidFill>
                  <a:srgbClr val="FF0000"/>
                </a:solidFill>
                <a:latin typeface="Courier New"/>
                <a:cs typeface="Courier New"/>
              </a:rPr>
              <a:t>Anzahl Kunden pro Ort</a:t>
            </a:r>
            <a:r>
              <a:rPr lang="de-DE" b="1" dirty="0">
                <a:latin typeface="Courier New"/>
                <a:cs typeface="Courier New"/>
              </a:rPr>
              <a:t>',</a:t>
            </a:r>
          </a:p>
          <a:p>
            <a:r>
              <a:rPr lang="de-DE" b="1" dirty="0">
                <a:latin typeface="Courier New"/>
                <a:cs typeface="Courier New"/>
              </a:rPr>
              <a:t>    </a:t>
            </a:r>
            <a:r>
              <a:rPr lang="de-DE" b="1" dirty="0">
                <a:solidFill>
                  <a:srgbClr val="008000"/>
                </a:solidFill>
                <a:latin typeface="Courier New"/>
                <a:cs typeface="Courier New"/>
              </a:rPr>
              <a:t>GROUP_CONCAT(kunden.name</a:t>
            </a:r>
          </a:p>
          <a:p>
            <a:r>
              <a:rPr lang="de-DE" b="1" dirty="0">
                <a:solidFill>
                  <a:srgbClr val="008000"/>
                </a:solidFill>
                <a:latin typeface="Courier New"/>
                <a:cs typeface="Courier New"/>
              </a:rPr>
              <a:t>        SEPARATOR ', ') </a:t>
            </a:r>
            <a:r>
              <a:rPr lang="de-DE" b="1" dirty="0">
                <a:latin typeface="Courier New"/>
                <a:cs typeface="Courier New"/>
              </a:rPr>
              <a:t>AS '</a:t>
            </a:r>
            <a:r>
              <a:rPr lang="de-DE" b="1" dirty="0">
                <a:solidFill>
                  <a:srgbClr val="FF0000"/>
                </a:solidFill>
                <a:latin typeface="Courier New"/>
                <a:cs typeface="Courier New"/>
              </a:rPr>
              <a:t>Namen der Kunden</a:t>
            </a:r>
            <a:r>
              <a:rPr lang="de-DE" b="1" dirty="0">
                <a:latin typeface="Courier New"/>
                <a:cs typeface="Courier New"/>
              </a:rPr>
              <a:t>',</a:t>
            </a:r>
          </a:p>
          <a:p>
            <a:r>
              <a:rPr lang="de-DE" b="1" dirty="0">
                <a:latin typeface="Courier New"/>
                <a:cs typeface="Courier New"/>
              </a:rPr>
              <a:t>    orte.name AS </a:t>
            </a:r>
            <a:r>
              <a:rPr lang="de-DE" b="1" dirty="0">
                <a:solidFill>
                  <a:srgbClr val="FF0000"/>
                </a:solidFill>
                <a:latin typeface="Courier New"/>
                <a:cs typeface="Courier New"/>
              </a:rPr>
              <a:t>Ort</a:t>
            </a:r>
          </a:p>
          <a:p>
            <a:r>
              <a:rPr lang="de-DE" b="1" dirty="0">
                <a:latin typeface="Courier New"/>
                <a:cs typeface="Courier New"/>
              </a:rPr>
              <a:t>FROM</a:t>
            </a:r>
          </a:p>
          <a:p>
            <a:r>
              <a:rPr lang="de-DE" b="1" dirty="0">
                <a:latin typeface="Courier New"/>
                <a:cs typeface="Courier New"/>
              </a:rPr>
              <a:t>    </a:t>
            </a:r>
            <a:r>
              <a:rPr lang="de-DE" b="1" dirty="0" err="1">
                <a:latin typeface="Courier New"/>
                <a:cs typeface="Courier New"/>
              </a:rPr>
              <a:t>kunden</a:t>
            </a:r>
            <a:r>
              <a:rPr lang="de-DE" b="1" dirty="0">
                <a:latin typeface="Courier New"/>
                <a:cs typeface="Courier New"/>
              </a:rPr>
              <a:t>,</a:t>
            </a:r>
          </a:p>
          <a:p>
            <a:r>
              <a:rPr lang="de-DE" b="1" dirty="0">
                <a:latin typeface="Courier New"/>
                <a:cs typeface="Courier New"/>
              </a:rPr>
              <a:t>    orte</a:t>
            </a:r>
          </a:p>
          <a:p>
            <a:r>
              <a:rPr lang="de-DE" b="1" dirty="0">
                <a:latin typeface="Courier New"/>
                <a:cs typeface="Courier New"/>
              </a:rPr>
              <a:t>WHERE</a:t>
            </a:r>
          </a:p>
          <a:p>
            <a:r>
              <a:rPr lang="de-DE" b="1" dirty="0">
                <a:latin typeface="Courier New"/>
                <a:cs typeface="Courier New"/>
              </a:rPr>
              <a:t>    </a:t>
            </a:r>
            <a:r>
              <a:rPr lang="de-DE" b="1" dirty="0" err="1">
                <a:latin typeface="Courier New"/>
                <a:cs typeface="Courier New"/>
              </a:rPr>
              <a:t>postleitzahl</a:t>
            </a:r>
            <a:r>
              <a:rPr lang="de-DE" b="1" dirty="0">
                <a:latin typeface="Courier New"/>
                <a:cs typeface="Courier New"/>
              </a:rPr>
              <a:t> = </a:t>
            </a:r>
            <a:r>
              <a:rPr lang="de-DE" b="1" dirty="0" err="1">
                <a:latin typeface="Courier New"/>
                <a:cs typeface="Courier New"/>
              </a:rPr>
              <a:t>ort_postleitzahl</a:t>
            </a:r>
            <a:endParaRPr lang="de-DE" b="1" dirty="0">
              <a:latin typeface="Courier New"/>
              <a:cs typeface="Courier New"/>
            </a:endParaRPr>
          </a:p>
          <a:p>
            <a:r>
              <a:rPr lang="de-DE" b="1" dirty="0">
                <a:latin typeface="Courier New"/>
                <a:cs typeface="Courier New"/>
              </a:rPr>
              <a:t>GROUP BY </a:t>
            </a:r>
            <a:r>
              <a:rPr lang="de-DE" b="1" dirty="0" err="1">
                <a:latin typeface="Courier New"/>
                <a:cs typeface="Courier New"/>
              </a:rPr>
              <a:t>postleitzahl</a:t>
            </a:r>
            <a:endParaRPr lang="de-DE" b="1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558800" y="108857"/>
            <a:ext cx="7772400" cy="836386"/>
          </a:xfrm>
        </p:spPr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Problem 2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55599" y="824896"/>
            <a:ext cx="8680450" cy="7540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4300"/>
              <a:t>Werte werden mehrfach ausgegeben: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55599" y="2494856"/>
            <a:ext cx="85513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>
                <a:solidFill>
                  <a:srgbClr val="3366FF"/>
                </a:solidFill>
                <a:latin typeface="Courier New"/>
                <a:cs typeface="Courier New"/>
              </a:rPr>
              <a:t>SELECT</a:t>
            </a:r>
          </a:p>
          <a:p>
            <a:r>
              <a:rPr lang="de-DE" sz="2200" b="1">
                <a:solidFill>
                  <a:srgbClr val="3366FF"/>
                </a:solidFill>
                <a:latin typeface="Courier New"/>
                <a:cs typeface="Courier New"/>
              </a:rPr>
              <a:t>	orte.name</a:t>
            </a:r>
          </a:p>
          <a:p>
            <a:r>
              <a:rPr lang="de-DE" sz="2200" b="1">
                <a:latin typeface="Courier New"/>
                <a:cs typeface="Courier New"/>
              </a:rPr>
              <a:t>FROM orte, kunden</a:t>
            </a:r>
          </a:p>
          <a:p>
            <a:r>
              <a:rPr lang="de-DE" sz="2200" b="1">
                <a:latin typeface="Courier New"/>
                <a:cs typeface="Courier New"/>
              </a:rPr>
              <a:t>WHERE ort_postleitzahl = postleitzahl</a:t>
            </a:r>
            <a:endParaRPr lang="de-DE" sz="2200" b="1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pic>
        <p:nvPicPr>
          <p:cNvPr id="6" name="Bild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220" y="2258482"/>
            <a:ext cx="2013065" cy="292523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2304142" y="5687786"/>
            <a:ext cx="5445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(für jeden Kunden wird einmal der Ort ausgegeben)</a:t>
            </a:r>
          </a:p>
        </p:txBody>
      </p:sp>
    </p:spTree>
    <p:extLst>
      <p:ext uri="{BB962C8B-B14F-4D97-AF65-F5344CB8AC3E}">
        <p14:creationId xmlns:p14="http://schemas.microsoft.com/office/powerpoint/2010/main" val="1632267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>
                <a:ea typeface="ＭＳ Ｐゴシック" pitchFamily="-1" charset="-128"/>
                <a:cs typeface="ＭＳ Ｐゴシック" pitchFamily="-1" charset="-128"/>
              </a:rPr>
              <a:t>DISTINCT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55599" y="2494856"/>
            <a:ext cx="85513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>
                <a:solidFill>
                  <a:srgbClr val="3366FF"/>
                </a:solidFill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solidFill>
                  <a:srgbClr val="3366FF"/>
                </a:solidFill>
                <a:latin typeface="Courier New"/>
                <a:cs typeface="Courier New"/>
              </a:rPr>
              <a:t>	orte.name</a:t>
            </a:r>
          </a:p>
          <a:p>
            <a:r>
              <a:rPr lang="de-DE" sz="2200">
                <a:latin typeface="Courier New"/>
                <a:cs typeface="Courier New"/>
              </a:rPr>
              <a:t>FROM orte, kunden</a:t>
            </a:r>
          </a:p>
          <a:p>
            <a:r>
              <a:rPr lang="de-DE" sz="2200">
                <a:latin typeface="Courier New"/>
                <a:cs typeface="Courier New"/>
              </a:rPr>
              <a:t>WHERE ort_postleitzahl = postleitzahl</a:t>
            </a:r>
            <a:endParaRPr lang="de-DE" sz="2200" b="1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121644" y="1181265"/>
            <a:ext cx="7290177" cy="10772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de-DE" sz="3200"/>
              <a:t>Entfernt doppelte Datensätze</a:t>
            </a:r>
          </a:p>
          <a:p>
            <a:pPr algn="ctr"/>
            <a:r>
              <a:rPr lang="de-DE" sz="3200"/>
              <a:t>(aber nur solche, die komplett gleich sind!)</a:t>
            </a:r>
          </a:p>
        </p:txBody>
      </p:sp>
      <p:sp>
        <p:nvSpPr>
          <p:cNvPr id="7" name="Rechteck 6"/>
          <p:cNvSpPr/>
          <p:nvPr/>
        </p:nvSpPr>
        <p:spPr>
          <a:xfrm>
            <a:off x="194732" y="4306164"/>
            <a:ext cx="849206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200">
                <a:solidFill>
                  <a:srgbClr val="3366FF"/>
                </a:solidFill>
                <a:latin typeface="Courier New"/>
                <a:cs typeface="Courier New"/>
              </a:rPr>
              <a:t>SELECT</a:t>
            </a:r>
          </a:p>
          <a:p>
            <a:r>
              <a:rPr lang="de-DE" sz="2200">
                <a:solidFill>
                  <a:srgbClr val="3366FF"/>
                </a:solidFill>
                <a:latin typeface="Courier New"/>
                <a:cs typeface="Courier New"/>
              </a:rPr>
              <a:t>	</a:t>
            </a:r>
            <a:r>
              <a:rPr lang="de-DE" sz="2200" b="1">
                <a:solidFill>
                  <a:srgbClr val="FF0000"/>
                </a:solidFill>
                <a:latin typeface="Courier New"/>
                <a:cs typeface="Courier New"/>
              </a:rPr>
              <a:t>DISTINCT </a:t>
            </a:r>
            <a:r>
              <a:rPr lang="de-DE" sz="2200">
                <a:solidFill>
                  <a:srgbClr val="3366FF"/>
                </a:solidFill>
                <a:latin typeface="Courier New"/>
                <a:cs typeface="Courier New"/>
              </a:rPr>
              <a:t>ort.name</a:t>
            </a:r>
          </a:p>
          <a:p>
            <a:r>
              <a:rPr lang="de-DE" sz="2200">
                <a:latin typeface="Courier New"/>
                <a:cs typeface="Courier New"/>
              </a:rPr>
              <a:t>FROM ort, kunde</a:t>
            </a:r>
          </a:p>
          <a:p>
            <a:r>
              <a:rPr lang="de-DE" sz="2200">
                <a:latin typeface="Courier New"/>
                <a:cs typeface="Courier New"/>
              </a:rPr>
              <a:t>WHERE kunde.ort_postleitzahl = ort.postleitzahl</a:t>
            </a:r>
            <a:endParaRPr lang="de-DE" sz="2200" b="1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pic>
        <p:nvPicPr>
          <p:cNvPr id="9" name="Bild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220" y="2258482"/>
            <a:ext cx="2013065" cy="2925235"/>
          </a:xfrm>
          <a:prstGeom prst="rect">
            <a:avLst/>
          </a:prstGeom>
        </p:spPr>
      </p:pic>
      <p:pic>
        <p:nvPicPr>
          <p:cNvPr id="11" name="Bild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5121" y="5607571"/>
            <a:ext cx="1924164" cy="146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836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Bildschirmpräsentation (4:3)</PresentationFormat>
  <Paragraphs>108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Courier New</vt:lpstr>
      <vt:lpstr>Office-Design</vt:lpstr>
      <vt:lpstr>MySQL  GROUP_CONCAT(...) </vt:lpstr>
      <vt:lpstr>Problem 1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Problem 2</vt:lpstr>
      <vt:lpstr>DISTINCT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/>
  <cp:lastModifiedBy>Gunnar Johannesmeyer</cp:lastModifiedBy>
  <cp:revision>100</cp:revision>
  <cp:lastPrinted>2012-11-11T19:25:26Z</cp:lastPrinted>
  <dcterms:created xsi:type="dcterms:W3CDTF">2012-11-25T23:11:57Z</dcterms:created>
  <dcterms:modified xsi:type="dcterms:W3CDTF">2019-04-08T08:59:48Z</dcterms:modified>
</cp:coreProperties>
</file>