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57" r:id="rId5"/>
    <p:sldId id="258" r:id="rId6"/>
    <p:sldId id="261" r:id="rId7"/>
  </p:sldIdLst>
  <p:sldSz cx="9144000" cy="6858000" type="screen4x3"/>
  <p:notesSz cx="6858000" cy="9144000"/>
  <p:defaultTextStyle>
    <a:defPPr>
      <a:defRPr lang="de-DE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131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F80DD-9171-6A48-BE9D-416CD49A1F28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61C6A-08AA-294F-AF8C-28793B3936A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D7BB4-9FAA-1F43-8747-EB7B25F66ED1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41AE8-15BC-8246-8F9C-384C7FFA120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9ABBF2-76ED-B345-B3A1-9FCC863EC0F1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C0BCB-C356-2343-8249-BD0D50F22A9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2ADAA-9C30-BA4A-B600-D7B474369D16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4660A-BD12-FD49-BDEE-FAAA6AA20D1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C0969-8FC3-704A-8E3F-C6922C9AB2AB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EF9B6-FDE2-BE4D-8FC9-554B53F9AEE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5951F-4252-444A-A216-024148CB0A2F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1F0A0-B556-C548-9FCC-F8756E3F537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27FE0-8738-7844-8A96-385E2DE7420C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AA6E1-E497-3045-B55E-BAF4DF2FA5B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1D35E-276F-924C-9454-636679CFFA55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2EC02-AAD7-5D4C-81B0-675C62AD436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7CCC3-56BD-524B-8154-D49B58DA0F71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D525FB-9CFF-B74D-8689-8E2923F59C3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24097-7C04-C647-99F2-F8C99D5B3004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C3F44-E598-AF48-AFB1-43CD86E18FB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F7BEA-13C2-1640-9257-8603437DC381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86F7AB-FA10-4D43-B1E7-D80CCFC8A15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Mastertitelformat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5EFDFFF-D0E8-0B44-B3A8-4D8CF262D365}" type="datetime1">
              <a:rPr lang="de-DE"/>
              <a:pPr>
                <a:defRPr/>
              </a:pPr>
              <a:t>18.03.2019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44596AE3-387D-FB46-A755-D6E129189B0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7" name="Textfeld 6"/>
          <p:cNvSpPr txBox="1"/>
          <p:nvPr userDrawn="1"/>
        </p:nvSpPr>
        <p:spPr>
          <a:xfrm>
            <a:off x="7427913" y="6637338"/>
            <a:ext cx="1804987" cy="2460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000" b="1">
                <a:solidFill>
                  <a:schemeClr val="bg1">
                    <a:lumMod val="65000"/>
                  </a:schemeClr>
                </a:solidFill>
                <a:latin typeface="Arial"/>
                <a:ea typeface="+mn-ea"/>
                <a:cs typeface="Arial"/>
              </a:rPr>
              <a:t>www.informatikzentrale.de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de-DE" dirty="0" err="1" smtClean="0">
                <a:ea typeface="ＭＳ Ｐゴシック" pitchFamily="-1" charset="-128"/>
                <a:cs typeface="ＭＳ Ｐゴシック" pitchFamily="-1" charset="-128"/>
              </a:rPr>
              <a:t>MariaDB</a:t>
            </a:r>
            <a:r>
              <a:rPr lang="de-DE" dirty="0" smtClean="0">
                <a:ea typeface="ＭＳ Ｐゴシック" pitchFamily="-1" charset="-128"/>
                <a:cs typeface="ＭＳ Ｐゴシック" pitchFamily="-1" charset="-128"/>
              </a:rPr>
              <a:t>/MySQL: CREATE TABLE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de-DE" smtClean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>
                <a:ea typeface="ＭＳ Ｐゴシック" pitchFamily="-1" charset="-128"/>
                <a:cs typeface="ＭＳ Ｐゴシック" pitchFamily="-1" charset="-128"/>
              </a:rPr>
              <a:t>Grundsätzliches Schema:</a:t>
            </a:r>
          </a:p>
        </p:txBody>
      </p:sp>
      <p:sp>
        <p:nvSpPr>
          <p:cNvPr id="15363" name="Inhaltsplatzhalter 2"/>
          <p:cNvSpPr>
            <a:spLocks noGrp="1"/>
          </p:cNvSpPr>
          <p:nvPr>
            <p:ph idx="1"/>
          </p:nvPr>
        </p:nvSpPr>
        <p:spPr>
          <a:xfrm>
            <a:off x="100265" y="1600200"/>
            <a:ext cx="8890204" cy="5000860"/>
          </a:xfrm>
        </p:spPr>
        <p:txBody>
          <a:bodyPr/>
          <a:lstStyle/>
          <a:p>
            <a:pPr eaLnBrk="1" hangingPunct="1">
              <a:buFont typeface="Arial" pitchFamily="-1" charset="0"/>
              <a:buNone/>
            </a:pPr>
            <a:r>
              <a:rPr lang="de-DE" sz="2800" b="1" smtClean="0">
                <a:latin typeface="Courier New" pitchFamily="-1" charset="0"/>
                <a:ea typeface="Courier New" pitchFamily="-1" charset="0"/>
                <a:cs typeface="Courier New" pitchFamily="-1" charset="0"/>
              </a:rPr>
              <a:t>CREATE TABLE </a:t>
            </a:r>
            <a:r>
              <a:rPr lang="de-DE" sz="2800" b="1" i="1" smtClean="0">
                <a:latin typeface="Courier New" pitchFamily="-1" charset="0"/>
                <a:ea typeface="Courier New" pitchFamily="-1" charset="0"/>
                <a:cs typeface="Courier New" pitchFamily="-1" charset="0"/>
              </a:rPr>
              <a:t>tabellenname</a:t>
            </a:r>
          </a:p>
          <a:p>
            <a:pPr eaLnBrk="1" hangingPunct="1">
              <a:buFont typeface="Arial" pitchFamily="-1" charset="0"/>
              <a:buNone/>
            </a:pPr>
            <a:r>
              <a:rPr lang="de-DE" sz="2800" b="1" smtClean="0">
                <a:latin typeface="Courier New" pitchFamily="-1" charset="0"/>
                <a:ea typeface="Courier New" pitchFamily="-1" charset="0"/>
                <a:cs typeface="Courier New" pitchFamily="-1" charset="0"/>
              </a:rPr>
              <a:t>(</a:t>
            </a:r>
            <a:r>
              <a:rPr lang="de-DE" sz="2800" b="1" i="1" smtClean="0">
                <a:latin typeface="Courier New" pitchFamily="-1" charset="0"/>
                <a:ea typeface="Courier New" pitchFamily="-1" charset="0"/>
                <a:cs typeface="Courier New" pitchFamily="-1" charset="0"/>
              </a:rPr>
              <a:t>name datentyp, name datentyp</a:t>
            </a:r>
            <a:r>
              <a:rPr lang="de-DE" sz="2800" b="1" smtClean="0">
                <a:latin typeface="Courier New" pitchFamily="-1" charset="0"/>
                <a:ea typeface="Courier New" pitchFamily="-1" charset="0"/>
                <a:cs typeface="Courier New" pitchFamily="-1" charset="0"/>
              </a:rPr>
              <a:t>, ...);</a:t>
            </a:r>
          </a:p>
          <a:p>
            <a:pPr eaLnBrk="1" hangingPunct="1">
              <a:buFont typeface="Arial" pitchFamily="-1" charset="0"/>
              <a:buNone/>
            </a:pPr>
            <a:endParaRPr lang="de-DE" sz="2800" b="1"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Font typeface="Arial" pitchFamily="-1" charset="0"/>
              <a:buNone/>
            </a:pPr>
            <a:r>
              <a:rPr lang="de-DE" sz="2800" b="1" smtClean="0">
                <a:latin typeface="+mj-lt"/>
                <a:ea typeface="Courier New" pitchFamily="-1" charset="0"/>
                <a:cs typeface="Courier New" pitchFamily="-1" charset="0"/>
              </a:rPr>
              <a:t>z.B.</a:t>
            </a:r>
          </a:p>
          <a:p>
            <a:pPr eaLnBrk="1" hangingPunct="1">
              <a:buFont typeface="Arial" pitchFamily="-1" charset="0"/>
              <a:buNone/>
            </a:pPr>
            <a:endParaRPr lang="de-DE" sz="2800" b="1" smtClean="0">
              <a:latin typeface="+mj-lt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8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CREATE TABLE artikel</a:t>
            </a:r>
          </a:p>
          <a:p>
            <a:pPr eaLnBrk="1" hangingPunct="1">
              <a:buNone/>
            </a:pPr>
            <a:r>
              <a:rPr lang="de-DE" sz="28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(id INT, bezeichnung VARCHAR(200), ...)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3066452" y="6041223"/>
            <a:ext cx="59712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>
                <a:solidFill>
                  <a:schemeClr val="bg1">
                    <a:lumMod val="50000"/>
                  </a:schemeClr>
                </a:solidFill>
              </a:rPr>
              <a:t>Achtung: Das ist nur das grundsätzliche Muster, zur</a:t>
            </a:r>
          </a:p>
          <a:p>
            <a:r>
              <a:rPr lang="de-DE">
                <a:solidFill>
                  <a:schemeClr val="bg1">
                    <a:lumMod val="50000"/>
                  </a:schemeClr>
                </a:solidFill>
              </a:rPr>
              <a:t>Veranschaulichung, hier fehlt bspw. der Primärschlüssel!</a:t>
            </a:r>
          </a:p>
        </p:txBody>
      </p:sp>
    </p:spTree>
    <p:extLst>
      <p:ext uri="{BB962C8B-B14F-4D97-AF65-F5344CB8AC3E}">
        <p14:creationId xmlns:p14="http://schemas.microsoft.com/office/powerpoint/2010/main" val="189827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>
                <a:ea typeface="ＭＳ Ｐゴシック" pitchFamily="-1" charset="-128"/>
                <a:cs typeface="ＭＳ Ｐゴシック" pitchFamily="-1" charset="-128"/>
              </a:rPr>
              <a:t>Einfaches Beispiel</a:t>
            </a:r>
          </a:p>
        </p:txBody>
      </p:sp>
      <p:sp>
        <p:nvSpPr>
          <p:cNvPr id="1536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00860"/>
          </a:xfrm>
        </p:spPr>
        <p:txBody>
          <a:bodyPr/>
          <a:lstStyle/>
          <a:p>
            <a:pPr eaLnBrk="1" hangingPunct="1">
              <a:buFont typeface="Arial" pitchFamily="-1" charset="0"/>
              <a:buNone/>
            </a:pPr>
            <a:r>
              <a:rPr lang="de-DE" sz="2800" b="1" smtClean="0">
                <a:latin typeface="Courier New" pitchFamily="-1" charset="0"/>
                <a:ea typeface="Courier New" pitchFamily="-1" charset="0"/>
                <a:cs typeface="Courier New" pitchFamily="-1" charset="0"/>
              </a:rPr>
              <a:t>CREATE TABLE kunden (id INT PRIMARY KEY, vorname VARCHAR(50));</a:t>
            </a:r>
          </a:p>
          <a:p>
            <a:pPr eaLnBrk="1" hangingPunct="1">
              <a:buFont typeface="Arial" pitchFamily="-1" charset="0"/>
              <a:buNone/>
            </a:pPr>
            <a:endParaRPr lang="de-DE" sz="2800" b="1"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Font typeface="Arial" pitchFamily="-1" charset="0"/>
              <a:buNone/>
            </a:pPr>
            <a:r>
              <a:rPr lang="de-DE" sz="2800" i="1" smtClean="0">
                <a:solidFill>
                  <a:srgbClr val="7F7F7F"/>
                </a:solidFill>
                <a:latin typeface="+mj-lt"/>
                <a:ea typeface="Courier New" pitchFamily="-1" charset="0"/>
                <a:cs typeface="Courier New" pitchFamily="-1" charset="0"/>
              </a:rPr>
              <a:t>Das Gleiche mit ein paar Zeilenumbrüchen:</a:t>
            </a:r>
          </a:p>
          <a:p>
            <a:pPr eaLnBrk="1" hangingPunct="1">
              <a:buNone/>
            </a:pPr>
            <a:endParaRPr lang="de-DE" sz="2800" b="1"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8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CREATE TABLE </a:t>
            </a:r>
            <a:r>
              <a:rPr lang="de-DE" sz="28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kunden</a:t>
            </a:r>
            <a:r>
              <a:rPr lang="de-DE" sz="28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 (</a:t>
            </a:r>
          </a:p>
          <a:p>
            <a:pPr eaLnBrk="1" hangingPunct="1">
              <a:buNone/>
            </a:pPr>
            <a:r>
              <a:rPr lang="de-DE" sz="28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				</a:t>
            </a:r>
            <a:r>
              <a:rPr lang="de-DE" sz="28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id</a:t>
            </a:r>
            <a:r>
              <a:rPr lang="de-DE" sz="28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 INT PRIMARY KEY,</a:t>
            </a:r>
          </a:p>
          <a:p>
            <a:pPr eaLnBrk="1" hangingPunct="1">
              <a:buNone/>
            </a:pPr>
            <a:r>
              <a:rPr lang="de-DE" sz="28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				</a:t>
            </a:r>
            <a:r>
              <a:rPr lang="de-DE" sz="28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vorname</a:t>
            </a:r>
            <a:r>
              <a:rPr lang="de-DE" sz="28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 VARCHAR(50)</a:t>
            </a:r>
          </a:p>
          <a:p>
            <a:pPr eaLnBrk="1" hangingPunct="1">
              <a:buNone/>
            </a:pPr>
            <a:r>
              <a:rPr lang="de-DE" sz="28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);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6107837" y="5391274"/>
            <a:ext cx="3036163" cy="92333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Zeilenumbrüche spielen keine Rolle!</a:t>
            </a:r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487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>
                <a:ea typeface="ＭＳ Ｐゴシック" pitchFamily="-1" charset="-128"/>
                <a:cs typeface="ＭＳ Ｐゴシック" pitchFamily="-1" charset="-128"/>
              </a:rPr>
              <a:t>Syntax + Optionen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1263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de-DE" sz="1900" b="1" dirty="0" smtClean="0">
                <a:latin typeface="Courier New"/>
                <a:ea typeface="+mn-ea"/>
                <a:cs typeface="Courier New"/>
              </a:rPr>
              <a:t>CREATE TABLE </a:t>
            </a:r>
            <a:r>
              <a:rPr lang="de-DE" sz="1900" b="1" dirty="0" err="1" smtClean="0">
                <a:latin typeface="Courier New"/>
                <a:ea typeface="+mn-ea"/>
                <a:cs typeface="Courier New"/>
              </a:rPr>
              <a:t>tabellenname</a:t>
            </a:r>
            <a:r>
              <a:rPr lang="de-DE" sz="1900" b="1" dirty="0" smtClean="0">
                <a:latin typeface="Courier New"/>
                <a:ea typeface="+mn-ea"/>
                <a:cs typeface="Courier New"/>
              </a:rPr>
              <a:t> (</a:t>
            </a:r>
            <a:r>
              <a:rPr lang="de-DE" sz="1900" b="1" dirty="0" err="1" smtClean="0">
                <a:latin typeface="Courier New"/>
                <a:ea typeface="+mn-ea"/>
                <a:cs typeface="Courier New"/>
              </a:rPr>
              <a:t>feldname</a:t>
            </a:r>
            <a:r>
              <a:rPr lang="de-DE" sz="1900" b="1" dirty="0" smtClean="0">
                <a:latin typeface="Courier New"/>
                <a:ea typeface="+mn-ea"/>
                <a:cs typeface="Courier New"/>
              </a:rPr>
              <a:t> </a:t>
            </a:r>
            <a:r>
              <a:rPr lang="de-DE" sz="1900" b="1" dirty="0" err="1" smtClean="0">
                <a:latin typeface="Courier New"/>
                <a:ea typeface="+mn-ea"/>
                <a:cs typeface="Courier New"/>
              </a:rPr>
              <a:t>datentyp</a:t>
            </a:r>
            <a:r>
              <a:rPr lang="de-DE" sz="1900" b="1" dirty="0" smtClean="0">
                <a:latin typeface="Courier New"/>
                <a:ea typeface="+mn-ea"/>
                <a:cs typeface="Courier New"/>
              </a:rPr>
              <a:t> </a:t>
            </a:r>
            <a:r>
              <a:rPr lang="de-DE" sz="1900" b="1" dirty="0" smtClean="0">
                <a:solidFill>
                  <a:srgbClr val="FF0000"/>
                </a:solidFill>
                <a:latin typeface="Courier New"/>
                <a:ea typeface="+mn-ea"/>
                <a:cs typeface="Courier New"/>
              </a:rPr>
              <a:t>[NOT NULL] </a:t>
            </a:r>
            <a:r>
              <a:rPr lang="de-DE" sz="1900" b="1" dirty="0" smtClean="0">
                <a:latin typeface="Courier New"/>
                <a:ea typeface="+mn-ea"/>
                <a:cs typeface="Courier New"/>
              </a:rPr>
              <a:t>[</a:t>
            </a:r>
            <a:r>
              <a:rPr lang="de-DE" sz="1900" b="1" dirty="0" smtClean="0">
                <a:solidFill>
                  <a:srgbClr val="984807"/>
                </a:solidFill>
                <a:latin typeface="Courier New"/>
                <a:ea typeface="+mn-ea"/>
                <a:cs typeface="Courier New"/>
              </a:rPr>
              <a:t>AUTO_INCREMENT</a:t>
            </a:r>
            <a:r>
              <a:rPr lang="de-DE" sz="1900" b="1" dirty="0" smtClean="0">
                <a:latin typeface="Courier New"/>
                <a:ea typeface="+mn-ea"/>
                <a:cs typeface="Courier New"/>
              </a:rPr>
              <a:t>] [</a:t>
            </a:r>
            <a:r>
              <a:rPr lang="de-DE" sz="1900" b="1" dirty="0" smtClean="0">
                <a:solidFill>
                  <a:srgbClr val="008000"/>
                </a:solidFill>
                <a:latin typeface="Courier New"/>
                <a:ea typeface="+mn-ea"/>
                <a:cs typeface="Courier New"/>
              </a:rPr>
              <a:t>PRIMARY KEY</a:t>
            </a:r>
            <a:r>
              <a:rPr lang="de-DE" sz="1900" b="1" dirty="0" smtClean="0">
                <a:latin typeface="Courier New"/>
                <a:ea typeface="+mn-ea"/>
                <a:cs typeface="Courier New"/>
              </a:rPr>
              <a:t>], [feldname2 datentyp2 [NOT NULL] ...])</a:t>
            </a: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de-DE" sz="1900" b="1" dirty="0" smtClean="0">
              <a:latin typeface="Courier New"/>
              <a:ea typeface="+mn-ea"/>
              <a:cs typeface="Courier New"/>
            </a:endParaRP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de-DE" sz="2000" dirty="0" err="1" smtClean="0">
                <a:ea typeface="+mn-ea"/>
                <a:cs typeface="+mn-cs"/>
              </a:rPr>
              <a:t>tabellenname</a:t>
            </a:r>
            <a:r>
              <a:rPr lang="de-DE" sz="2000" dirty="0" smtClean="0">
                <a:ea typeface="+mn-ea"/>
                <a:cs typeface="+mn-cs"/>
              </a:rPr>
              <a:t> = Name der Tabelle; </a:t>
            </a:r>
            <a:r>
              <a:rPr lang="de-DE" sz="2000" dirty="0" err="1" smtClean="0">
                <a:ea typeface="+mn-ea"/>
                <a:cs typeface="+mn-cs"/>
              </a:rPr>
              <a:t>tabellenname</a:t>
            </a:r>
            <a:r>
              <a:rPr lang="de-DE" sz="2000" dirty="0" smtClean="0">
                <a:ea typeface="+mn-ea"/>
                <a:cs typeface="+mn-cs"/>
              </a:rPr>
              <a:t> kann auch als zu einer bestimmten DB gehörig spezifiziert werden: </a:t>
            </a:r>
            <a:r>
              <a:rPr lang="de-DE" sz="2000" b="1" dirty="0" smtClean="0">
                <a:latin typeface="Courier New"/>
                <a:ea typeface="+mn-ea"/>
                <a:cs typeface="Courier New"/>
              </a:rPr>
              <a:t>CREATE TABLE '</a:t>
            </a:r>
            <a:r>
              <a:rPr lang="de-DE" sz="2000" b="1" dirty="0" err="1" smtClean="0">
                <a:latin typeface="Courier New"/>
                <a:ea typeface="+mn-ea"/>
                <a:cs typeface="Courier New"/>
              </a:rPr>
              <a:t>datenbankname</a:t>
            </a:r>
            <a:r>
              <a:rPr lang="de-DE" sz="2000" b="1" dirty="0" smtClean="0">
                <a:latin typeface="Courier New"/>
                <a:ea typeface="+mn-ea"/>
                <a:cs typeface="Courier New"/>
              </a:rPr>
              <a:t>'.'</a:t>
            </a:r>
            <a:r>
              <a:rPr lang="de-DE" sz="2000" b="1" dirty="0" err="1" smtClean="0">
                <a:latin typeface="Courier New"/>
                <a:ea typeface="+mn-ea"/>
                <a:cs typeface="Courier New"/>
              </a:rPr>
              <a:t>tabellenname</a:t>
            </a:r>
            <a:r>
              <a:rPr lang="de-DE" sz="2000" b="1" dirty="0" smtClean="0">
                <a:latin typeface="Courier New"/>
                <a:ea typeface="+mn-ea"/>
                <a:cs typeface="Courier New"/>
              </a:rPr>
              <a:t>'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de-DE" sz="2000" dirty="0" err="1" smtClean="0">
                <a:ea typeface="+mn-ea"/>
                <a:cs typeface="+mn-cs"/>
              </a:rPr>
              <a:t>feldname</a:t>
            </a:r>
            <a:r>
              <a:rPr lang="de-DE" sz="2000" dirty="0" smtClean="0">
                <a:ea typeface="+mn-ea"/>
                <a:cs typeface="+mn-cs"/>
              </a:rPr>
              <a:t> = “Spalte” einer Tabelle, soll aussagekräftig sein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de-DE" sz="2000" dirty="0" err="1" smtClean="0">
                <a:ea typeface="+mn-ea"/>
                <a:cs typeface="+mn-cs"/>
              </a:rPr>
              <a:t>datentyp</a:t>
            </a:r>
            <a:r>
              <a:rPr lang="de-DE" sz="2000" dirty="0" smtClean="0">
                <a:ea typeface="+mn-ea"/>
                <a:cs typeface="+mn-cs"/>
              </a:rPr>
              <a:t> = INT, TIMESTAMP, FLOAT, VARCHAR() ...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de-DE" sz="2000" dirty="0" smtClean="0">
                <a:solidFill>
                  <a:srgbClr val="FF0000"/>
                </a:solidFill>
                <a:ea typeface="+mn-ea"/>
                <a:cs typeface="+mn-cs"/>
              </a:rPr>
              <a:t>NOT NULL </a:t>
            </a:r>
            <a:r>
              <a:rPr lang="de-DE" sz="2000" dirty="0" smtClean="0">
                <a:ea typeface="+mn-ea"/>
                <a:cs typeface="+mn-cs"/>
              </a:rPr>
              <a:t>= Feld darf nicht LEER sein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de-DE" sz="2000" dirty="0" smtClean="0">
                <a:solidFill>
                  <a:schemeClr val="accent6">
                    <a:lumMod val="50000"/>
                  </a:schemeClr>
                </a:solidFill>
                <a:ea typeface="+mn-ea"/>
                <a:cs typeface="+mn-cs"/>
              </a:rPr>
              <a:t>AUTO_INCREMENT</a:t>
            </a:r>
            <a:r>
              <a:rPr lang="de-DE" sz="2000" dirty="0" smtClean="0">
                <a:ea typeface="+mn-ea"/>
                <a:cs typeface="+mn-cs"/>
              </a:rPr>
              <a:t> = Zahl wird bei jedem neuen Datensatz automatisch um eins erhöht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de-DE" sz="2000" dirty="0" smtClean="0">
                <a:solidFill>
                  <a:srgbClr val="008000"/>
                </a:solidFill>
                <a:ea typeface="+mn-ea"/>
                <a:cs typeface="+mn-cs"/>
              </a:rPr>
              <a:t>PRIMARY KEY </a:t>
            </a:r>
            <a:r>
              <a:rPr lang="de-DE" sz="2000" dirty="0" smtClean="0">
                <a:ea typeface="+mn-ea"/>
                <a:cs typeface="+mn-cs"/>
              </a:rPr>
              <a:t>= Feld wird zum Primärschlüssel und referenziert damit jeden Datensatz eindeutig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de-DE" sz="2000" dirty="0" smtClean="0">
                <a:ea typeface="+mn-ea"/>
                <a:cs typeface="+mn-cs"/>
              </a:rPr>
              <a:t>UNIQUE KEY = Feldinhalt darf nicht doppelt vorkommen (z.B. “Artikelnummer”)</a:t>
            </a:r>
            <a:endParaRPr lang="de-DE" sz="1900" dirty="0" smtClean="0">
              <a:latin typeface="Courier New"/>
              <a:ea typeface="+mn-ea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>
                <a:ea typeface="ＭＳ Ｐゴシック" pitchFamily="-1" charset="-128"/>
                <a:cs typeface="ＭＳ Ｐゴシック" pitchFamily="-1" charset="-128"/>
              </a:rPr>
              <a:t>Beispiele</a:t>
            </a:r>
          </a:p>
        </p:txBody>
      </p:sp>
      <p:sp>
        <p:nvSpPr>
          <p:cNvPr id="1536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itchFamily="-1" charset="0"/>
              <a:buNone/>
            </a:pPr>
            <a:r>
              <a:rPr lang="de-DE" sz="2800" b="1" smtClean="0">
                <a:latin typeface="Courier New" pitchFamily="-1" charset="0"/>
                <a:ea typeface="Courier New" pitchFamily="-1" charset="0"/>
                <a:cs typeface="Courier New" pitchFamily="-1" charset="0"/>
              </a:rPr>
              <a:t>CREATE TABLE kunden (kunde_id INT AUTO_INCREMENT NOT NULL PRIMARY KEY, kunde_name VARCHAR(50));</a:t>
            </a:r>
          </a:p>
          <a:p>
            <a:pPr eaLnBrk="1" hangingPunct="1">
              <a:buFont typeface="Arial" pitchFamily="-1" charset="0"/>
              <a:buNone/>
            </a:pPr>
            <a:endParaRPr lang="de-DE" sz="2800" b="1" smtClean="0"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Font typeface="Arial" pitchFamily="-1" charset="0"/>
              <a:buNone/>
            </a:pPr>
            <a:endParaRPr lang="de-DE" sz="2800" b="1" smtClean="0"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Font typeface="Arial" pitchFamily="-1" charset="0"/>
              <a:buNone/>
            </a:pPr>
            <a:r>
              <a:rPr lang="de-DE" sz="2800" b="1" smtClean="0">
                <a:latin typeface="Courier New" pitchFamily="-1" charset="0"/>
                <a:ea typeface="Courier New" pitchFamily="-1" charset="0"/>
                <a:cs typeface="Courier New" pitchFamily="-1" charset="0"/>
              </a:rPr>
              <a:t>CREATE TABLE meine_dvds (id INT AUTO_INCREMENT PRIMARY KEY NOT NULL, nummer INT NOT NULL, name VARCHAR(255));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>
                <a:ea typeface="ＭＳ Ｐゴシック" pitchFamily="-1" charset="-128"/>
                <a:cs typeface="ＭＳ Ｐゴシック" pitchFamily="-1" charset="-128"/>
              </a:rPr>
              <a:t>Übung</a:t>
            </a:r>
          </a:p>
        </p:txBody>
      </p:sp>
      <p:sp>
        <p:nvSpPr>
          <p:cNvPr id="1536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30522"/>
          </a:xfrm>
        </p:spPr>
        <p:txBody>
          <a:bodyPr/>
          <a:lstStyle/>
          <a:p>
            <a:pPr eaLnBrk="1" hangingPunct="1">
              <a:buFont typeface="Arial" pitchFamily="-1" charset="0"/>
              <a:buNone/>
            </a:pPr>
            <a:r>
              <a:rPr lang="de-DE" sz="2800" b="1" smtClean="0">
                <a:latin typeface="+mj-lt"/>
                <a:ea typeface="Courier New" pitchFamily="-1" charset="0"/>
                <a:cs typeface="Courier New" pitchFamily="-1" charset="0"/>
              </a:rPr>
              <a:t>Lege </a:t>
            </a:r>
            <a:r>
              <a:rPr lang="de-DE" sz="2800" b="1" dirty="0" smtClean="0">
                <a:latin typeface="+mj-lt"/>
                <a:ea typeface="Courier New" pitchFamily="-1" charset="0"/>
                <a:cs typeface="Courier New" pitchFamily="-1" charset="0"/>
              </a:rPr>
              <a:t>folgende Tabellen an:</a:t>
            </a:r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9521678"/>
              </p:ext>
            </p:extLst>
          </p:nvPr>
        </p:nvGraphicFramePr>
        <p:xfrm>
          <a:off x="568322" y="2538555"/>
          <a:ext cx="6096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u="sng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vorname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nachname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feld 2"/>
          <p:cNvSpPr txBox="1"/>
          <p:nvPr/>
        </p:nvSpPr>
        <p:spPr>
          <a:xfrm>
            <a:off x="481458" y="2094113"/>
            <a:ext cx="21557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/>
              <a:t>kunden</a:t>
            </a:r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699304"/>
              </p:ext>
            </p:extLst>
          </p:nvPr>
        </p:nvGraphicFramePr>
        <p:xfrm>
          <a:off x="568322" y="3910863"/>
          <a:ext cx="725254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131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31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31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131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u="sng"/>
                        <a:t>artikelnummer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bezeichnung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verkaufspreis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regalnummer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extfeld 6"/>
          <p:cNvSpPr txBox="1"/>
          <p:nvPr/>
        </p:nvSpPr>
        <p:spPr>
          <a:xfrm>
            <a:off x="481458" y="3466421"/>
            <a:ext cx="21557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/>
              <a:t>artikel</a:t>
            </a:r>
          </a:p>
        </p:txBody>
      </p:sp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918999"/>
              </p:ext>
            </p:extLst>
          </p:nvPr>
        </p:nvGraphicFramePr>
        <p:xfrm>
          <a:off x="568322" y="5324225"/>
          <a:ext cx="49045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0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u="sng"/>
                        <a:t>rechnungsnummer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gesamtsumme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datum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feld 8"/>
          <p:cNvSpPr txBox="1"/>
          <p:nvPr/>
        </p:nvSpPr>
        <p:spPr>
          <a:xfrm>
            <a:off x="481458" y="4863084"/>
            <a:ext cx="21557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/>
              <a:t>bestellungen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5974150" y="5085094"/>
            <a:ext cx="2953390" cy="120032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de-DE"/>
              <a:t>Fortgeschrittene:</a:t>
            </a:r>
          </a:p>
          <a:p>
            <a:r>
              <a:rPr lang="de-DE"/>
              <a:t>Verwenden Sie für das</a:t>
            </a:r>
          </a:p>
          <a:p>
            <a:r>
              <a:rPr lang="de-DE"/>
              <a:t>Feld "datum" den Datentyp</a:t>
            </a:r>
          </a:p>
          <a:p>
            <a:r>
              <a:rPr lang="de-DE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42496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269</Words>
  <Application>Microsoft Office PowerPoint</Application>
  <PresentationFormat>Bildschirmpräsentation (4:3)</PresentationFormat>
  <Paragraphs>55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ＭＳ Ｐゴシック</vt:lpstr>
      <vt:lpstr>Arial</vt:lpstr>
      <vt:lpstr>Calibri</vt:lpstr>
      <vt:lpstr>Courier New</vt:lpstr>
      <vt:lpstr>Office-Design</vt:lpstr>
      <vt:lpstr>MariaDB/MySQL: CREATE TABLE</vt:lpstr>
      <vt:lpstr>Grundsätzliches Schema:</vt:lpstr>
      <vt:lpstr>Einfaches Beispiel</vt:lpstr>
      <vt:lpstr>Syntax + Optionen</vt:lpstr>
      <vt:lpstr>Beispiele</vt:lpstr>
      <vt:lpstr>Übung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mySQL: Felddatentypen</dc:title>
  <dc:creator>Gunnar Johannesmeyer</dc:creator>
  <cp:lastModifiedBy>friesenm</cp:lastModifiedBy>
  <cp:revision>34</cp:revision>
  <cp:lastPrinted>2015-10-13T19:39:23Z</cp:lastPrinted>
  <dcterms:created xsi:type="dcterms:W3CDTF">2012-01-29T22:38:24Z</dcterms:created>
  <dcterms:modified xsi:type="dcterms:W3CDTF">2019-03-18T11:38:11Z</dcterms:modified>
</cp:coreProperties>
</file>