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27" r:id="rId3"/>
    <p:sldId id="328" r:id="rId4"/>
    <p:sldId id="329" r:id="rId5"/>
    <p:sldId id="297" r:id="rId6"/>
    <p:sldId id="257" r:id="rId7"/>
    <p:sldId id="273" r:id="rId8"/>
    <p:sldId id="258" r:id="rId9"/>
    <p:sldId id="298" r:id="rId10"/>
    <p:sldId id="310" r:id="rId11"/>
    <p:sldId id="311" r:id="rId12"/>
    <p:sldId id="330" r:id="rId13"/>
    <p:sldId id="312" r:id="rId14"/>
    <p:sldId id="317" r:id="rId15"/>
    <p:sldId id="313" r:id="rId16"/>
    <p:sldId id="309" r:id="rId17"/>
    <p:sldId id="314" r:id="rId18"/>
    <p:sldId id="315" r:id="rId19"/>
    <p:sldId id="316" r:id="rId20"/>
    <p:sldId id="331" r:id="rId21"/>
    <p:sldId id="282" r:id="rId22"/>
    <p:sldId id="283" r:id="rId23"/>
    <p:sldId id="318" r:id="rId24"/>
    <p:sldId id="319" r:id="rId25"/>
    <p:sldId id="321" r:id="rId26"/>
    <p:sldId id="322" r:id="rId27"/>
    <p:sldId id="324" r:id="rId28"/>
    <p:sldId id="320" r:id="rId29"/>
    <p:sldId id="323" r:id="rId30"/>
    <p:sldId id="325" r:id="rId31"/>
    <p:sldId id="326" r:id="rId32"/>
  </p:sldIdLst>
  <p:sldSz cx="9144000" cy="6858000" type="screen4x3"/>
  <p:notesSz cx="6858000" cy="9144000"/>
  <p:defaultTextStyle>
    <a:defPPr>
      <a:defRPr lang="de-DE"/>
    </a:defPPr>
    <a:lvl1pPr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1pPr>
    <a:lvl2pPr marL="4572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2pPr>
    <a:lvl3pPr marL="9144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3pPr>
    <a:lvl4pPr marL="13716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4pPr>
    <a:lvl5pPr marL="18288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5pPr>
    <a:lvl6pPr marL="22860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6pPr>
    <a:lvl7pPr marL="27432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7pPr>
    <a:lvl8pPr marL="32004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8pPr>
    <a:lvl9pPr marL="36576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4" d="100"/>
          <a:sy n="124" d="100"/>
        </p:scale>
        <p:origin x="122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Mastertitelformat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lvl1pPr>
              <a:defRPr/>
            </a:lvl1pPr>
          </a:lstStyle>
          <a:p>
            <a:pPr>
              <a:defRPr/>
            </a:pPr>
            <a:fld id="{362109AF-3293-A14E-A686-9A6861BE962B}" type="datetime1">
              <a:rPr lang="de-DE"/>
              <a:pPr>
                <a:defRPr/>
              </a:pPr>
              <a:t>29.04.2019</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9C9BBD51-F639-6543-B92E-F6AC3893CEB1}"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334A4E64-E117-D341-90F5-A6346A4FDD08}" type="datetime1">
              <a:rPr lang="de-DE"/>
              <a:pPr>
                <a:defRPr/>
              </a:pPr>
              <a:t>29.04.2019</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30215AB-3DED-2147-81F1-8F67675AC5E0}"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A79DE54B-E83E-4149-A96D-D3FB319844F9}" type="datetime1">
              <a:rPr lang="de-DE"/>
              <a:pPr>
                <a:defRPr/>
              </a:pPr>
              <a:t>29.04.2019</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2E581D4-A792-A044-91FD-13759035D182}"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5069822A-46BC-E643-A22F-92A160CB5545}" type="datetime1">
              <a:rPr lang="de-DE"/>
              <a:pPr>
                <a:defRPr/>
              </a:pPr>
              <a:t>29.04.2019</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C84A4267-15A7-0445-AE0E-9454BE28E475}"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lvl1pPr>
              <a:defRPr/>
            </a:lvl1pPr>
          </a:lstStyle>
          <a:p>
            <a:pPr>
              <a:defRPr/>
            </a:pPr>
            <a:fld id="{74C7A919-F404-8040-89BC-B5D02571C1F1}" type="datetime1">
              <a:rPr lang="de-DE"/>
              <a:pPr>
                <a:defRPr/>
              </a:pPr>
              <a:t>29.04.2019</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5250B82-0867-9042-970A-64CFD4E8878B}"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921F2A6C-F535-7342-8810-BE87E9AD52E7}" type="datetime1">
              <a:rPr lang="de-DE"/>
              <a:pPr>
                <a:defRPr/>
              </a:pPr>
              <a:t>29.04.2019</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9E1896AF-4237-8A4C-B47D-1DF48A66BB3F}"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fld id="{13234F6C-0733-FB43-B36E-7582557B8D89}" type="datetime1">
              <a:rPr lang="de-DE"/>
              <a:pPr>
                <a:defRPr/>
              </a:pPr>
              <a:t>29.04.2019</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E9CD11D7-AEB5-6943-8703-62F5252B8972}"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3"/>
          <p:cNvSpPr>
            <a:spLocks noGrp="1"/>
          </p:cNvSpPr>
          <p:nvPr>
            <p:ph type="dt" sz="half" idx="10"/>
          </p:nvPr>
        </p:nvSpPr>
        <p:spPr/>
        <p:txBody>
          <a:bodyPr/>
          <a:lstStyle>
            <a:lvl1pPr>
              <a:defRPr/>
            </a:lvl1pPr>
          </a:lstStyle>
          <a:p>
            <a:pPr>
              <a:defRPr/>
            </a:pPr>
            <a:fld id="{43773F08-9B78-7E4F-BDFA-BF5301D7BCA6}" type="datetime1">
              <a:rPr lang="de-DE"/>
              <a:pPr>
                <a:defRPr/>
              </a:pPr>
              <a:t>29.04.2019</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F391B968-6DE2-BF45-929C-091F0BA330D4}"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797A865-6792-1A4A-BDED-E5ABE774CB0F}" type="datetime1">
              <a:rPr lang="de-DE"/>
              <a:pPr>
                <a:defRPr/>
              </a:pPr>
              <a:t>29.04.2019</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CDDFBF54-E4E7-7F49-BFA9-6E92F894705F}"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3"/>
          <p:cNvSpPr>
            <a:spLocks noGrp="1"/>
          </p:cNvSpPr>
          <p:nvPr>
            <p:ph type="dt" sz="half" idx="10"/>
          </p:nvPr>
        </p:nvSpPr>
        <p:spPr/>
        <p:txBody>
          <a:bodyPr/>
          <a:lstStyle>
            <a:lvl1pPr>
              <a:defRPr/>
            </a:lvl1pPr>
          </a:lstStyle>
          <a:p>
            <a:pPr>
              <a:defRPr/>
            </a:pPr>
            <a:fld id="{4DB37D85-7763-C64D-9990-0A92FF4B3BD2}" type="datetime1">
              <a:rPr lang="de-DE"/>
              <a:pPr>
                <a:defRPr/>
              </a:pPr>
              <a:t>29.04.2019</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C0A9334A-420A-B245-A1A3-AC84E00FF30A}"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3"/>
          <p:cNvSpPr>
            <a:spLocks noGrp="1"/>
          </p:cNvSpPr>
          <p:nvPr>
            <p:ph type="dt" sz="half" idx="10"/>
          </p:nvPr>
        </p:nvSpPr>
        <p:spPr/>
        <p:txBody>
          <a:bodyPr/>
          <a:lstStyle>
            <a:lvl1pPr>
              <a:defRPr/>
            </a:lvl1pPr>
          </a:lstStyle>
          <a:p>
            <a:pPr>
              <a:defRPr/>
            </a:pPr>
            <a:fld id="{3B79BA3C-DDA2-D049-8E67-414589139CB2}" type="datetime1">
              <a:rPr lang="de-DE"/>
              <a:pPr>
                <a:defRPr/>
              </a:pPr>
              <a:t>29.04.2019</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4BC39C1A-1DB4-B44D-83B7-22063DC1EEC6}"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Mastertitelformat bearbeiten</a:t>
            </a:r>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3E5E723E-8FD1-2F4F-9F1C-14BA4055494C}" type="datetime1">
              <a:rPr lang="de-DE"/>
              <a:pPr>
                <a:defRPr/>
              </a:pPr>
              <a:t>29.04.2019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230441EF-E3B2-9F46-9362-FCE0C1E25829}" type="slidenum">
              <a:rPr lang="de-DE"/>
              <a:pPr>
                <a:defRPr/>
              </a:pPr>
              <a:t>‹Nr.›</a:t>
            </a:fld>
            <a:endParaRPr lang="de-DE"/>
          </a:p>
        </p:txBody>
      </p:sp>
      <p:sp>
        <p:nvSpPr>
          <p:cNvPr id="7" name="Textfeld 6"/>
          <p:cNvSpPr txBox="1"/>
          <p:nvPr userDrawn="1"/>
        </p:nvSpPr>
        <p:spPr>
          <a:xfrm>
            <a:off x="7427913" y="6637338"/>
            <a:ext cx="1804987" cy="246062"/>
          </a:xfrm>
          <a:prstGeom prst="rect">
            <a:avLst/>
          </a:prstGeom>
          <a:noFill/>
        </p:spPr>
        <p:txBody>
          <a:bodyPr wrap="none">
            <a:spAutoFit/>
          </a:bodyPr>
          <a:lstStyle/>
          <a:p>
            <a:pPr fontAlgn="auto">
              <a:spcBef>
                <a:spcPts val="0"/>
              </a:spcBef>
              <a:spcAft>
                <a:spcPts val="0"/>
              </a:spcAft>
              <a:defRPr/>
            </a:pPr>
            <a:r>
              <a:rPr lang="de-DE" sz="1000" b="1">
                <a:solidFill>
                  <a:schemeClr val="bg1">
                    <a:lumMod val="65000"/>
                  </a:schemeClr>
                </a:solidFill>
                <a:latin typeface="Arial"/>
                <a:ea typeface="+mn-ea"/>
                <a:cs typeface="Arial"/>
              </a:rPr>
              <a:t>www.informatikzentrale.de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el 1"/>
          <p:cNvSpPr>
            <a:spLocks noGrp="1"/>
          </p:cNvSpPr>
          <p:nvPr>
            <p:ph type="ctrTitle"/>
          </p:nvPr>
        </p:nvSpPr>
        <p:spPr/>
        <p:txBody>
          <a:bodyPr/>
          <a:lstStyle/>
          <a:p>
            <a:pPr eaLnBrk="1" hangingPunct="1"/>
            <a:r>
              <a:rPr lang="de-DE" dirty="0">
                <a:ea typeface="ＭＳ Ｐゴシック" pitchFamily="-1" charset="-128"/>
                <a:cs typeface="ＭＳ Ｐゴシック" pitchFamily="-1" charset="-128"/>
              </a:rPr>
              <a:t>SQL</a:t>
            </a:r>
            <a:br>
              <a:rPr lang="de-DE" dirty="0">
                <a:ea typeface="ＭＳ Ｐゴシック" pitchFamily="-1" charset="-128"/>
                <a:cs typeface="ＭＳ Ｐゴシック" pitchFamily="-1" charset="-128"/>
              </a:rPr>
            </a:br>
            <a:br>
              <a:rPr lang="de-DE" dirty="0">
                <a:ea typeface="ＭＳ Ｐゴシック" pitchFamily="-1" charset="-128"/>
                <a:cs typeface="ＭＳ Ｐゴシック" pitchFamily="-1" charset="-128"/>
              </a:rPr>
            </a:br>
            <a:r>
              <a:rPr lang="de-DE" dirty="0">
                <a:ea typeface="ＭＳ Ｐゴシック" pitchFamily="-1" charset="-128"/>
                <a:cs typeface="ＭＳ Ｐゴシック" pitchFamily="-1" charset="-128"/>
              </a:rPr>
              <a:t>HAVING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feld 7"/>
          <p:cNvSpPr txBox="1"/>
          <p:nvPr/>
        </p:nvSpPr>
        <p:spPr>
          <a:xfrm>
            <a:off x="296333" y="1271444"/>
            <a:ext cx="8551334" cy="2800766"/>
          </a:xfrm>
          <a:prstGeom prst="rect">
            <a:avLst/>
          </a:prstGeom>
          <a:noFill/>
        </p:spPr>
        <p:txBody>
          <a:bodyPr wrap="square" rtlCol="0">
            <a:spAutoFit/>
          </a:bodyPr>
          <a:lstStyle/>
          <a:p>
            <a:r>
              <a:rPr lang="de-DE" sz="2200">
                <a:latin typeface="Courier New"/>
                <a:cs typeface="Courier New"/>
              </a:rPr>
              <a:t>SELECT</a:t>
            </a:r>
          </a:p>
          <a:p>
            <a:r>
              <a:rPr lang="de-DE" sz="2200">
                <a:solidFill>
                  <a:srgbClr val="FF0000"/>
                </a:solidFill>
                <a:latin typeface="Courier New"/>
                <a:cs typeface="Courier New"/>
              </a:rPr>
              <a:t>	orte.name, COUNT(*</a:t>
            </a:r>
            <a:r>
              <a:rPr lang="de-DE" sz="2200">
                <a:latin typeface="Courier New"/>
                <a:cs typeface="Courier New"/>
              </a:rPr>
              <a:t>) AS anzahlKundenProOrt</a:t>
            </a:r>
          </a:p>
          <a:p>
            <a:r>
              <a:rPr lang="de-DE" sz="2200">
                <a:latin typeface="Courier New"/>
                <a:cs typeface="Courier New"/>
              </a:rPr>
              <a:t>FROM</a:t>
            </a:r>
          </a:p>
          <a:p>
            <a:r>
              <a:rPr lang="de-DE" sz="2200">
                <a:latin typeface="Courier New"/>
                <a:cs typeface="Courier New"/>
              </a:rPr>
              <a:t>	kunden, orte</a:t>
            </a:r>
          </a:p>
          <a:p>
            <a:r>
              <a:rPr lang="de-DE" sz="2200">
                <a:latin typeface="Courier New"/>
                <a:cs typeface="Courier New"/>
              </a:rPr>
              <a:t>WHERE</a:t>
            </a:r>
          </a:p>
          <a:p>
            <a:r>
              <a:rPr lang="de-DE" sz="2200">
                <a:latin typeface="Courier New"/>
                <a:cs typeface="Courier New"/>
              </a:rPr>
              <a:t>	orte.postleitzahl = kunden.ort_postleitzahl</a:t>
            </a:r>
          </a:p>
          <a:p>
            <a:r>
              <a:rPr lang="de-DE" sz="2200" b="1">
                <a:solidFill>
                  <a:srgbClr val="FF0000"/>
                </a:solidFill>
                <a:latin typeface="Courier New"/>
                <a:cs typeface="Courier New"/>
              </a:rPr>
              <a:t>GROUP BY</a:t>
            </a:r>
          </a:p>
          <a:p>
            <a:r>
              <a:rPr lang="de-DE" sz="2200" b="1">
                <a:solidFill>
                  <a:srgbClr val="FF0000"/>
                </a:solidFill>
                <a:latin typeface="Courier New"/>
                <a:cs typeface="Courier New"/>
              </a:rPr>
              <a:t>	orte.postleitzahl;</a:t>
            </a:r>
          </a:p>
        </p:txBody>
      </p:sp>
      <p:pic>
        <p:nvPicPr>
          <p:cNvPr id="11" name="Bild 10"/>
          <p:cNvPicPr>
            <a:picLocks noChangeAspect="1"/>
          </p:cNvPicPr>
          <p:nvPr/>
        </p:nvPicPr>
        <p:blipFill>
          <a:blip r:embed="rId2"/>
          <a:stretch>
            <a:fillRect/>
          </a:stretch>
        </p:blipFill>
        <p:spPr>
          <a:xfrm>
            <a:off x="4284840" y="3468186"/>
            <a:ext cx="4401960" cy="1553633"/>
          </a:xfrm>
          <a:prstGeom prst="rect">
            <a:avLst/>
          </a:prstGeom>
        </p:spPr>
      </p:pic>
      <p:sp>
        <p:nvSpPr>
          <p:cNvPr id="2" name="Textfeld 1"/>
          <p:cNvSpPr txBox="1"/>
          <p:nvPr/>
        </p:nvSpPr>
        <p:spPr>
          <a:xfrm>
            <a:off x="0" y="5311730"/>
            <a:ext cx="9144000" cy="138499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de-DE" sz="2800" b="1">
                <a:solidFill>
                  <a:srgbClr val="0000FF"/>
                </a:solidFill>
              </a:rPr>
              <a:t>Wir wollen nur Orte angezeigt bekommen,</a:t>
            </a:r>
          </a:p>
          <a:p>
            <a:pPr algn="ctr"/>
            <a:r>
              <a:rPr lang="de-DE" sz="2800" b="1">
                <a:solidFill>
                  <a:srgbClr val="0000FF"/>
                </a:solidFill>
              </a:rPr>
              <a:t>in denen mehr als 2 Kunden wohnen </a:t>
            </a:r>
            <a:r>
              <a:rPr lang="mr-IN" sz="2800" b="1">
                <a:solidFill>
                  <a:srgbClr val="0000FF"/>
                </a:solidFill>
              </a:rPr>
              <a:t>–</a:t>
            </a:r>
            <a:r>
              <a:rPr lang="de-DE" sz="2800" b="1">
                <a:solidFill>
                  <a:srgbClr val="0000FF"/>
                </a:solidFill>
              </a:rPr>
              <a:t> </a:t>
            </a:r>
          </a:p>
          <a:p>
            <a:pPr algn="ctr"/>
            <a:r>
              <a:rPr lang="de-DE" sz="2800">
                <a:solidFill>
                  <a:srgbClr val="0000FF"/>
                </a:solidFill>
              </a:rPr>
              <a:t>also unsere schon gruppierte Ergebnismenge eingrenzen.</a:t>
            </a:r>
          </a:p>
        </p:txBody>
      </p:sp>
      <p:sp>
        <p:nvSpPr>
          <p:cNvPr id="10" name="Titel 1"/>
          <p:cNvSpPr txBox="1">
            <a:spLocks/>
          </p:cNvSpPr>
          <p:nvPr/>
        </p:nvSpPr>
        <p:spPr bwMode="auto">
          <a:xfrm>
            <a:off x="457200" y="120424"/>
            <a:ext cx="8229600" cy="7401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a:lstStyle>
          <a:p>
            <a:pPr eaLnBrk="1" hangingPunct="1"/>
            <a:r>
              <a:rPr lang="de-DE">
                <a:ea typeface="ＭＳ Ｐゴシック" pitchFamily="-1" charset="-128"/>
                <a:cs typeface="ＭＳ Ｐゴシック" pitchFamily="-1" charset="-128"/>
              </a:rPr>
              <a:t>Eingrenzung einer Ergebnismenge</a:t>
            </a:r>
          </a:p>
        </p:txBody>
      </p:sp>
    </p:spTree>
    <p:extLst>
      <p:ext uri="{BB962C8B-B14F-4D97-AF65-F5344CB8AC3E}">
        <p14:creationId xmlns:p14="http://schemas.microsoft.com/office/powerpoint/2010/main" val="2699663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feld 7"/>
          <p:cNvSpPr txBox="1"/>
          <p:nvPr/>
        </p:nvSpPr>
        <p:spPr>
          <a:xfrm>
            <a:off x="296333" y="1271444"/>
            <a:ext cx="8551334" cy="3477875"/>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orte.name, COUNT(*) AS </a:t>
            </a:r>
            <a:r>
              <a:rPr lang="de-DE" sz="2200" dirty="0" err="1">
                <a:solidFill>
                  <a:srgbClr val="FF0000"/>
                </a:solidFill>
                <a:latin typeface="Courier New"/>
                <a:cs typeface="Courier New"/>
              </a:rPr>
              <a:t>anzahlKundenProOrt</a:t>
            </a:r>
            <a:endParaRPr lang="de-DE" sz="2200" dirty="0">
              <a:solidFill>
                <a:srgbClr val="FF0000"/>
              </a:solidFill>
              <a:latin typeface="Courier New"/>
              <a:cs typeface="Courier New"/>
            </a:endParaRPr>
          </a:p>
          <a:p>
            <a:r>
              <a:rPr lang="de-DE" sz="2200" dirty="0">
                <a:latin typeface="Courier New"/>
                <a:cs typeface="Courier New"/>
              </a:rPr>
              <a:t>FROM</a:t>
            </a:r>
          </a:p>
          <a:p>
            <a:r>
              <a:rPr lang="de-DE" sz="2200">
                <a:latin typeface="Courier New"/>
                <a:cs typeface="Courier New"/>
              </a:rPr>
              <a:t>	kunden</a:t>
            </a:r>
            <a:r>
              <a:rPr lang="de-DE" sz="2200" dirty="0">
                <a:latin typeface="Courier New"/>
                <a:cs typeface="Courier New"/>
              </a:rPr>
              <a:t>, orte</a:t>
            </a:r>
          </a:p>
          <a:p>
            <a:r>
              <a:rPr lang="de-DE" sz="2200" dirty="0">
                <a:solidFill>
                  <a:srgbClr val="FF0000"/>
                </a:solidFill>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dirty="0">
                <a:latin typeface="Courier New"/>
                <a:cs typeface="Courier New"/>
              </a:rPr>
              <a:t>	AND</a:t>
            </a:r>
          </a:p>
          <a:p>
            <a:r>
              <a:rPr lang="de-DE" sz="2200" dirty="0">
                <a:latin typeface="Courier New"/>
                <a:cs typeface="Courier New"/>
              </a:rPr>
              <a:t>	</a:t>
            </a:r>
            <a:r>
              <a:rPr lang="de-DE" sz="2200" dirty="0" err="1">
                <a:solidFill>
                  <a:srgbClr val="FF0000"/>
                </a:solidFill>
                <a:latin typeface="Courier New"/>
                <a:cs typeface="Courier New"/>
              </a:rPr>
              <a:t>anzahlKundenProOrt</a:t>
            </a:r>
            <a:r>
              <a:rPr lang="de-DE" sz="2200" dirty="0">
                <a:solidFill>
                  <a:srgbClr val="FF0000"/>
                </a:solidFill>
                <a:latin typeface="Courier New"/>
                <a:cs typeface="Courier New"/>
              </a:rPr>
              <a:t> &gt; 2 </a:t>
            </a:r>
            <a:r>
              <a:rPr lang="de-DE" sz="2200" b="1" dirty="0">
                <a:solidFill>
                  <a:schemeClr val="accent4">
                    <a:lumMod val="60000"/>
                    <a:lumOff val="40000"/>
                  </a:schemeClr>
                </a:solidFill>
                <a:latin typeface="Courier New"/>
                <a:cs typeface="Courier New"/>
              </a:rPr>
              <a:t>-- FALSCH!</a:t>
            </a:r>
          </a:p>
          <a:p>
            <a:r>
              <a:rPr lang="de-DE" sz="2200" dirty="0">
                <a:latin typeface="Courier New"/>
                <a:cs typeface="Courier New"/>
              </a:rPr>
              <a:t>GROUP BY</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a:t>
            </a:r>
          </a:p>
        </p:txBody>
      </p:sp>
      <p:pic>
        <p:nvPicPr>
          <p:cNvPr id="11" name="Bild 10"/>
          <p:cNvPicPr>
            <a:picLocks noChangeAspect="1"/>
          </p:cNvPicPr>
          <p:nvPr/>
        </p:nvPicPr>
        <p:blipFill>
          <a:blip r:embed="rId2"/>
          <a:stretch>
            <a:fillRect/>
          </a:stretch>
        </p:blipFill>
        <p:spPr>
          <a:xfrm>
            <a:off x="6371269" y="4529543"/>
            <a:ext cx="2772731" cy="978611"/>
          </a:xfrm>
          <a:prstGeom prst="rect">
            <a:avLst/>
          </a:prstGeom>
        </p:spPr>
      </p:pic>
      <p:sp>
        <p:nvSpPr>
          <p:cNvPr id="2" name="Textfeld 1"/>
          <p:cNvSpPr txBox="1"/>
          <p:nvPr/>
        </p:nvSpPr>
        <p:spPr>
          <a:xfrm>
            <a:off x="0" y="5311730"/>
            <a:ext cx="9144000" cy="138499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de-DE" sz="2800" b="1">
                <a:solidFill>
                  <a:srgbClr val="0000FF"/>
                </a:solidFill>
              </a:rPr>
              <a:t>Wir wollen nur Orte angezeigt bekommen,</a:t>
            </a:r>
          </a:p>
          <a:p>
            <a:pPr algn="ctr"/>
            <a:r>
              <a:rPr lang="de-DE" sz="2800" b="1">
                <a:solidFill>
                  <a:srgbClr val="0000FF"/>
                </a:solidFill>
              </a:rPr>
              <a:t>in denen mehr als 2 Kunden wohnen </a:t>
            </a:r>
            <a:r>
              <a:rPr lang="mr-IN" sz="2800" b="1">
                <a:solidFill>
                  <a:srgbClr val="0000FF"/>
                </a:solidFill>
              </a:rPr>
              <a:t>–</a:t>
            </a:r>
            <a:r>
              <a:rPr lang="de-DE" sz="2800" b="1">
                <a:solidFill>
                  <a:srgbClr val="0000FF"/>
                </a:solidFill>
              </a:rPr>
              <a:t> </a:t>
            </a:r>
          </a:p>
          <a:p>
            <a:pPr algn="ctr"/>
            <a:r>
              <a:rPr lang="de-DE" sz="2800">
                <a:solidFill>
                  <a:srgbClr val="0000FF"/>
                </a:solidFill>
              </a:rPr>
              <a:t>also unsere schon gruppierte Ergebnismenge eingrenzen.</a:t>
            </a:r>
          </a:p>
        </p:txBody>
      </p:sp>
      <p:sp>
        <p:nvSpPr>
          <p:cNvPr id="6" name="Textfeld 5"/>
          <p:cNvSpPr txBox="1"/>
          <p:nvPr/>
        </p:nvSpPr>
        <p:spPr>
          <a:xfrm>
            <a:off x="5960423" y="1014751"/>
            <a:ext cx="3363796" cy="646331"/>
          </a:xfrm>
          <a:prstGeom prst="rect">
            <a:avLst/>
          </a:prstGeom>
          <a:solidFill>
            <a:srgbClr val="FF0000"/>
          </a:solidFill>
        </p:spPr>
        <p:style>
          <a:lnRef idx="0">
            <a:schemeClr val="accent2"/>
          </a:lnRef>
          <a:fillRef idx="3">
            <a:schemeClr val="accent2"/>
          </a:fillRef>
          <a:effectRef idx="3">
            <a:schemeClr val="accent2"/>
          </a:effectRef>
          <a:fontRef idx="minor">
            <a:schemeClr val="lt1"/>
          </a:fontRef>
        </p:style>
        <p:txBody>
          <a:bodyPr wrap="none" rtlCol="0">
            <a:spAutoFit/>
          </a:bodyPr>
          <a:lstStyle/>
          <a:p>
            <a:r>
              <a:rPr lang="de-DE" sz="3600" b="1"/>
              <a:t>Achtung: Fehler!</a:t>
            </a:r>
          </a:p>
        </p:txBody>
      </p:sp>
      <p:sp>
        <p:nvSpPr>
          <p:cNvPr id="3" name="Textfeld 2"/>
          <p:cNvSpPr txBox="1"/>
          <p:nvPr/>
        </p:nvSpPr>
        <p:spPr>
          <a:xfrm>
            <a:off x="3238501" y="1963069"/>
            <a:ext cx="5769908" cy="1631216"/>
          </a:xfrm>
          <a:prstGeom prst="rect">
            <a:avLst/>
          </a:prstGeom>
          <a:solidFill>
            <a:srgbClr val="FFFF00"/>
          </a:solidFill>
        </p:spPr>
        <p:txBody>
          <a:bodyPr wrap="square" rtlCol="0">
            <a:spAutoFit/>
          </a:bodyPr>
          <a:lstStyle/>
          <a:p>
            <a:r>
              <a:rPr lang="de-DE" sz="2000" b="1" dirty="0">
                <a:solidFill>
                  <a:srgbClr val="FF0000"/>
                </a:solidFill>
              </a:rPr>
              <a:t>Berechnetes oder aggregiertes Alias kann nicht in WHERE-Klausel verwendet werden!</a:t>
            </a:r>
          </a:p>
          <a:p>
            <a:endParaRPr lang="de-DE" sz="2000" b="1" dirty="0">
              <a:solidFill>
                <a:srgbClr val="FF0000"/>
              </a:solidFill>
            </a:endParaRPr>
          </a:p>
          <a:p>
            <a:r>
              <a:rPr lang="de-DE" sz="2000" b="1" dirty="0">
                <a:solidFill>
                  <a:srgbClr val="000000"/>
                </a:solidFill>
              </a:rPr>
              <a:t>Denn: WHERE-Klausel kann immer nur</a:t>
            </a:r>
          </a:p>
          <a:p>
            <a:r>
              <a:rPr lang="de-DE" sz="2000" b="1" dirty="0">
                <a:solidFill>
                  <a:srgbClr val="000000"/>
                </a:solidFill>
              </a:rPr>
              <a:t>eine einzige Zeile überprüfen!</a:t>
            </a:r>
          </a:p>
        </p:txBody>
      </p:sp>
      <p:sp>
        <p:nvSpPr>
          <p:cNvPr id="15" name="Titel 1"/>
          <p:cNvSpPr>
            <a:spLocks noGrp="1"/>
          </p:cNvSpPr>
          <p:nvPr>
            <p:ph type="title"/>
          </p:nvPr>
        </p:nvSpPr>
        <p:spPr>
          <a:xfrm>
            <a:off x="457200" y="120424"/>
            <a:ext cx="8229600" cy="740113"/>
          </a:xfrm>
        </p:spPr>
        <p:txBody>
          <a:bodyPr/>
          <a:lstStyle/>
          <a:p>
            <a:pPr eaLnBrk="1" hangingPunct="1"/>
            <a:r>
              <a:rPr lang="de-DE">
                <a:ea typeface="ＭＳ Ｐゴシック" pitchFamily="-1" charset="-128"/>
                <a:cs typeface="ＭＳ Ｐゴシック" pitchFamily="-1" charset="-128"/>
              </a:rPr>
              <a:t>Eingrenzung einer Ergebnismenge</a:t>
            </a:r>
          </a:p>
        </p:txBody>
      </p:sp>
    </p:spTree>
    <p:extLst>
      <p:ext uri="{BB962C8B-B14F-4D97-AF65-F5344CB8AC3E}">
        <p14:creationId xmlns:p14="http://schemas.microsoft.com/office/powerpoint/2010/main" val="111558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feld 2"/>
          <p:cNvSpPr txBox="1"/>
          <p:nvPr/>
        </p:nvSpPr>
        <p:spPr>
          <a:xfrm>
            <a:off x="1517278" y="2643859"/>
            <a:ext cx="6174440" cy="1323439"/>
          </a:xfrm>
          <a:prstGeom prst="rect">
            <a:avLst/>
          </a:prstGeom>
          <a:solidFill>
            <a:srgbClr val="FFFF00"/>
          </a:solidFill>
        </p:spPr>
        <p:txBody>
          <a:bodyPr wrap="square" rtlCol="0">
            <a:spAutoFit/>
          </a:bodyPr>
          <a:lstStyle/>
          <a:p>
            <a:r>
              <a:rPr lang="de-DE" sz="2000" b="1" dirty="0">
                <a:solidFill>
                  <a:srgbClr val="FF0000"/>
                </a:solidFill>
              </a:rPr>
              <a:t>Generell: KEINE Aggregation in WHERE-Klausel verwenden!</a:t>
            </a:r>
          </a:p>
          <a:p>
            <a:endParaRPr lang="de-DE" sz="2000" b="1" dirty="0">
              <a:solidFill>
                <a:srgbClr val="FF0000"/>
              </a:solidFill>
            </a:endParaRPr>
          </a:p>
          <a:p>
            <a:r>
              <a:rPr lang="de-DE" sz="2000" b="1" dirty="0">
                <a:solidFill>
                  <a:srgbClr val="FF0000"/>
                </a:solidFill>
              </a:rPr>
              <a:t>-&gt; also auch keine Aliase, die aggregiert sind!</a:t>
            </a:r>
          </a:p>
        </p:txBody>
      </p:sp>
      <p:sp>
        <p:nvSpPr>
          <p:cNvPr id="15" name="Titel 1"/>
          <p:cNvSpPr>
            <a:spLocks noGrp="1"/>
          </p:cNvSpPr>
          <p:nvPr>
            <p:ph type="title"/>
          </p:nvPr>
        </p:nvSpPr>
        <p:spPr>
          <a:xfrm>
            <a:off x="457200" y="120424"/>
            <a:ext cx="8229600" cy="740113"/>
          </a:xfrm>
        </p:spPr>
        <p:txBody>
          <a:bodyPr/>
          <a:lstStyle/>
          <a:p>
            <a:pPr eaLnBrk="1" hangingPunct="1"/>
            <a:r>
              <a:rPr lang="de-DE">
                <a:ea typeface="ＭＳ Ｐゴシック" pitchFamily="-1" charset="-128"/>
                <a:cs typeface="ＭＳ Ｐゴシック" pitchFamily="-1" charset="-128"/>
              </a:rPr>
              <a:t>Eingrenzung einer Ergebnismenge</a:t>
            </a:r>
          </a:p>
        </p:txBody>
      </p:sp>
    </p:spTree>
    <p:extLst>
      <p:ext uri="{BB962C8B-B14F-4D97-AF65-F5344CB8AC3E}">
        <p14:creationId xmlns:p14="http://schemas.microsoft.com/office/powerpoint/2010/main" val="455409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feld 7"/>
          <p:cNvSpPr txBox="1"/>
          <p:nvPr/>
        </p:nvSpPr>
        <p:spPr>
          <a:xfrm>
            <a:off x="296333" y="1271444"/>
            <a:ext cx="8551334" cy="3477875"/>
          </a:xfrm>
          <a:prstGeom prst="rect">
            <a:avLst/>
          </a:prstGeom>
          <a:noFill/>
        </p:spPr>
        <p:txBody>
          <a:bodyPr wrap="square" rtlCol="0">
            <a:spAutoFit/>
          </a:bodyPr>
          <a:lstStyle/>
          <a:p>
            <a:r>
              <a:rPr lang="de-DE" sz="2200">
                <a:latin typeface="Courier New"/>
                <a:cs typeface="Courier New"/>
              </a:rPr>
              <a:t>SELECT</a:t>
            </a:r>
          </a:p>
          <a:p>
            <a:r>
              <a:rPr lang="de-DE" sz="2200">
                <a:latin typeface="Courier New"/>
                <a:cs typeface="Courier New"/>
              </a:rPr>
              <a:t>	orte.name, COUNT(*) AS </a:t>
            </a:r>
            <a:r>
              <a:rPr lang="de-DE" sz="2200">
                <a:solidFill>
                  <a:srgbClr val="FF0000"/>
                </a:solidFill>
                <a:latin typeface="Courier New"/>
                <a:cs typeface="Courier New"/>
              </a:rPr>
              <a:t>anzahlKundenProOrt</a:t>
            </a:r>
          </a:p>
          <a:p>
            <a:r>
              <a:rPr lang="de-DE" sz="2200">
                <a:latin typeface="Courier New"/>
                <a:cs typeface="Courier New"/>
              </a:rPr>
              <a:t>FROM</a:t>
            </a:r>
          </a:p>
          <a:p>
            <a:r>
              <a:rPr lang="de-DE" sz="2200">
                <a:latin typeface="Courier New"/>
                <a:cs typeface="Courier New"/>
              </a:rPr>
              <a:t>	kunden, orte</a:t>
            </a:r>
          </a:p>
          <a:p>
            <a:r>
              <a:rPr lang="de-DE" sz="2200">
                <a:solidFill>
                  <a:srgbClr val="FF0000"/>
                </a:solidFill>
                <a:latin typeface="Courier New"/>
                <a:cs typeface="Courier New"/>
              </a:rPr>
              <a:t>WHERE</a:t>
            </a:r>
          </a:p>
          <a:p>
            <a:r>
              <a:rPr lang="de-DE" sz="2200">
                <a:latin typeface="Courier New"/>
                <a:cs typeface="Courier New"/>
              </a:rPr>
              <a:t>	orte.postleitzahl = kunden.ort_postleitzahl</a:t>
            </a:r>
          </a:p>
          <a:p>
            <a:r>
              <a:rPr lang="de-DE" sz="2200">
                <a:latin typeface="Courier New"/>
                <a:cs typeface="Courier New"/>
              </a:rPr>
              <a:t>	AND</a:t>
            </a:r>
          </a:p>
          <a:p>
            <a:r>
              <a:rPr lang="de-DE" sz="2200">
                <a:latin typeface="Courier New"/>
                <a:cs typeface="Courier New"/>
              </a:rPr>
              <a:t>	</a:t>
            </a:r>
            <a:r>
              <a:rPr lang="de-DE" sz="2200">
                <a:solidFill>
                  <a:srgbClr val="FF0000"/>
                </a:solidFill>
                <a:latin typeface="Courier New"/>
                <a:cs typeface="Courier New"/>
              </a:rPr>
              <a:t>anzahlKundenProOrt &gt; 2 </a:t>
            </a:r>
            <a:r>
              <a:rPr lang="de-DE" sz="2200" b="1">
                <a:solidFill>
                  <a:schemeClr val="accent4">
                    <a:lumMod val="60000"/>
                    <a:lumOff val="40000"/>
                  </a:schemeClr>
                </a:solidFill>
                <a:latin typeface="Courier New"/>
                <a:cs typeface="Courier New"/>
              </a:rPr>
              <a:t>-- FALSCH!</a:t>
            </a:r>
          </a:p>
          <a:p>
            <a:r>
              <a:rPr lang="de-DE" sz="2200">
                <a:latin typeface="Courier New"/>
                <a:cs typeface="Courier New"/>
              </a:rPr>
              <a:t>GROUP BY</a:t>
            </a:r>
          </a:p>
          <a:p>
            <a:r>
              <a:rPr lang="de-DE" sz="2200">
                <a:latin typeface="Courier New"/>
                <a:cs typeface="Courier New"/>
              </a:rPr>
              <a:t>	orte.postleitzahl;</a:t>
            </a:r>
          </a:p>
        </p:txBody>
      </p:sp>
      <p:pic>
        <p:nvPicPr>
          <p:cNvPr id="11" name="Bild 10"/>
          <p:cNvPicPr>
            <a:picLocks noChangeAspect="1"/>
          </p:cNvPicPr>
          <p:nvPr/>
        </p:nvPicPr>
        <p:blipFill>
          <a:blip r:embed="rId2"/>
          <a:stretch>
            <a:fillRect/>
          </a:stretch>
        </p:blipFill>
        <p:spPr>
          <a:xfrm>
            <a:off x="6371269" y="4529543"/>
            <a:ext cx="2772731" cy="978611"/>
          </a:xfrm>
          <a:prstGeom prst="rect">
            <a:avLst/>
          </a:prstGeom>
        </p:spPr>
      </p:pic>
      <p:sp>
        <p:nvSpPr>
          <p:cNvPr id="2" name="Textfeld 1"/>
          <p:cNvSpPr txBox="1"/>
          <p:nvPr/>
        </p:nvSpPr>
        <p:spPr>
          <a:xfrm>
            <a:off x="0" y="5311730"/>
            <a:ext cx="9144000" cy="138499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de-DE" sz="2800" b="1">
                <a:solidFill>
                  <a:srgbClr val="0000FF"/>
                </a:solidFill>
              </a:rPr>
              <a:t>Wir wollen nur Orte angezeigt bekommen,</a:t>
            </a:r>
          </a:p>
          <a:p>
            <a:pPr algn="ctr"/>
            <a:r>
              <a:rPr lang="de-DE" sz="2800" b="1">
                <a:solidFill>
                  <a:srgbClr val="0000FF"/>
                </a:solidFill>
              </a:rPr>
              <a:t>in denen mehr als 2 Kunden wohnen </a:t>
            </a:r>
            <a:r>
              <a:rPr lang="mr-IN" sz="2800" b="1">
                <a:solidFill>
                  <a:srgbClr val="0000FF"/>
                </a:solidFill>
              </a:rPr>
              <a:t>–</a:t>
            </a:r>
            <a:r>
              <a:rPr lang="de-DE" sz="2800" b="1">
                <a:solidFill>
                  <a:srgbClr val="0000FF"/>
                </a:solidFill>
              </a:rPr>
              <a:t> </a:t>
            </a:r>
          </a:p>
          <a:p>
            <a:pPr algn="ctr"/>
            <a:r>
              <a:rPr lang="de-DE" sz="2800">
                <a:solidFill>
                  <a:srgbClr val="0000FF"/>
                </a:solidFill>
              </a:rPr>
              <a:t>also unsere schon gruppierte Ergebnismenge eingrenzen.</a:t>
            </a:r>
          </a:p>
        </p:txBody>
      </p:sp>
      <p:sp>
        <p:nvSpPr>
          <p:cNvPr id="6" name="Textfeld 5"/>
          <p:cNvSpPr txBox="1"/>
          <p:nvPr/>
        </p:nvSpPr>
        <p:spPr>
          <a:xfrm>
            <a:off x="5960423" y="1014751"/>
            <a:ext cx="3363796" cy="646331"/>
          </a:xfrm>
          <a:prstGeom prst="rect">
            <a:avLst/>
          </a:prstGeom>
          <a:solidFill>
            <a:srgbClr val="FF0000"/>
          </a:solidFill>
        </p:spPr>
        <p:style>
          <a:lnRef idx="0">
            <a:schemeClr val="accent2"/>
          </a:lnRef>
          <a:fillRef idx="3">
            <a:schemeClr val="accent2"/>
          </a:fillRef>
          <a:effectRef idx="3">
            <a:schemeClr val="accent2"/>
          </a:effectRef>
          <a:fontRef idx="minor">
            <a:schemeClr val="lt1"/>
          </a:fontRef>
        </p:style>
        <p:txBody>
          <a:bodyPr wrap="none" rtlCol="0">
            <a:spAutoFit/>
          </a:bodyPr>
          <a:lstStyle/>
          <a:p>
            <a:r>
              <a:rPr lang="de-DE" sz="3600" b="1"/>
              <a:t>Achtung: Fehler!</a:t>
            </a:r>
          </a:p>
        </p:txBody>
      </p:sp>
      <p:sp>
        <p:nvSpPr>
          <p:cNvPr id="4" name="Textfeld 3"/>
          <p:cNvSpPr txBox="1"/>
          <p:nvPr/>
        </p:nvSpPr>
        <p:spPr>
          <a:xfrm>
            <a:off x="2981739" y="3987319"/>
            <a:ext cx="6328525" cy="1754327"/>
          </a:xfrm>
          <a:prstGeom prst="rect">
            <a:avLst/>
          </a:prstGeom>
          <a:solidFill>
            <a:srgbClr val="FFFF00"/>
          </a:solidFill>
        </p:spPr>
        <p:txBody>
          <a:bodyPr wrap="none" rtlCol="0">
            <a:spAutoFit/>
          </a:bodyPr>
          <a:lstStyle/>
          <a:p>
            <a:r>
              <a:rPr lang="de-DE" b="1"/>
              <a:t>Das könnte man sich so merken:</a:t>
            </a:r>
          </a:p>
          <a:p>
            <a:r>
              <a:rPr lang="de-DE"/>
              <a:t>Zuerst wird das Ergebnis mit WHERE eingeschränkt (1),</a:t>
            </a:r>
          </a:p>
          <a:p>
            <a:r>
              <a:rPr lang="de-DE"/>
              <a:t>DANN erst wird aggregiert (z.B. mit COUNT(...) gezählt) (2).</a:t>
            </a:r>
          </a:p>
          <a:p>
            <a:endParaRPr lang="de-DE"/>
          </a:p>
          <a:p>
            <a:r>
              <a:rPr lang="de-DE"/>
              <a:t>Diese Zahl kann also nicht in der WHERE-Klausel</a:t>
            </a:r>
          </a:p>
          <a:p>
            <a:r>
              <a:rPr lang="de-DE"/>
              <a:t>verwendet werden.</a:t>
            </a:r>
          </a:p>
        </p:txBody>
      </p:sp>
      <p:sp>
        <p:nvSpPr>
          <p:cNvPr id="10" name="Abgerundetes Rechteck 9"/>
          <p:cNvSpPr/>
          <p:nvPr/>
        </p:nvSpPr>
        <p:spPr>
          <a:xfrm>
            <a:off x="193675" y="2972898"/>
            <a:ext cx="527050" cy="70757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3600"/>
              <a:t>1</a:t>
            </a:r>
          </a:p>
        </p:txBody>
      </p:sp>
      <p:sp>
        <p:nvSpPr>
          <p:cNvPr id="12" name="Abgerundetes Rechteck 11"/>
          <p:cNvSpPr/>
          <p:nvPr/>
        </p:nvSpPr>
        <p:spPr>
          <a:xfrm>
            <a:off x="2454689" y="1063852"/>
            <a:ext cx="527050" cy="70757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3600"/>
              <a:t>2</a:t>
            </a:r>
          </a:p>
        </p:txBody>
      </p:sp>
      <p:sp>
        <p:nvSpPr>
          <p:cNvPr id="13" name="Titel 1"/>
          <p:cNvSpPr txBox="1">
            <a:spLocks/>
          </p:cNvSpPr>
          <p:nvPr/>
        </p:nvSpPr>
        <p:spPr bwMode="auto">
          <a:xfrm>
            <a:off x="457200" y="120424"/>
            <a:ext cx="8229600" cy="7401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a:lstStyle>
          <a:p>
            <a:pPr eaLnBrk="1" hangingPunct="1"/>
            <a:r>
              <a:rPr lang="de-DE">
                <a:ea typeface="ＭＳ Ｐゴシック" pitchFamily="-1" charset="-128"/>
                <a:cs typeface="ＭＳ Ｐゴシック" pitchFamily="-1" charset="-128"/>
              </a:rPr>
              <a:t>Eingrenzung einer Ergebnismenge</a:t>
            </a:r>
          </a:p>
        </p:txBody>
      </p:sp>
      <p:sp>
        <p:nvSpPr>
          <p:cNvPr id="14" name="Textfeld 13"/>
          <p:cNvSpPr txBox="1"/>
          <p:nvPr/>
        </p:nvSpPr>
        <p:spPr>
          <a:xfrm>
            <a:off x="3238501" y="1963069"/>
            <a:ext cx="5769908" cy="1631216"/>
          </a:xfrm>
          <a:prstGeom prst="rect">
            <a:avLst/>
          </a:prstGeom>
          <a:solidFill>
            <a:srgbClr val="FFFF00"/>
          </a:solidFill>
        </p:spPr>
        <p:txBody>
          <a:bodyPr wrap="square" rtlCol="0">
            <a:spAutoFit/>
          </a:bodyPr>
          <a:lstStyle/>
          <a:p>
            <a:r>
              <a:rPr lang="de-DE" sz="2000" b="1">
                <a:solidFill>
                  <a:srgbClr val="FF0000"/>
                </a:solidFill>
              </a:rPr>
              <a:t>Berechnetes oder aggregiertes Alias kann nicht in WHERE-Klausel verwendet werden!</a:t>
            </a:r>
          </a:p>
          <a:p>
            <a:endParaRPr lang="de-DE" sz="2000" b="1">
              <a:solidFill>
                <a:srgbClr val="FF0000"/>
              </a:solidFill>
            </a:endParaRPr>
          </a:p>
          <a:p>
            <a:r>
              <a:rPr lang="de-DE" sz="2000" b="1">
                <a:solidFill>
                  <a:srgbClr val="FF0000"/>
                </a:solidFill>
              </a:rPr>
              <a:t>WHERE-Klausel kann immer nur</a:t>
            </a:r>
          </a:p>
          <a:p>
            <a:r>
              <a:rPr lang="de-DE" sz="2000" b="1">
                <a:solidFill>
                  <a:srgbClr val="FF0000"/>
                </a:solidFill>
              </a:rPr>
              <a:t>eine einzige Zeile überprüfen!</a:t>
            </a:r>
          </a:p>
        </p:txBody>
      </p:sp>
    </p:spTree>
    <p:extLst>
      <p:ext uri="{BB962C8B-B14F-4D97-AF65-F5344CB8AC3E}">
        <p14:creationId xmlns:p14="http://schemas.microsoft.com/office/powerpoint/2010/main" val="341497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feld 2"/>
          <p:cNvSpPr txBox="1"/>
          <p:nvPr/>
        </p:nvSpPr>
        <p:spPr>
          <a:xfrm>
            <a:off x="199571" y="176818"/>
            <a:ext cx="8772071" cy="5632311"/>
          </a:xfrm>
          <a:prstGeom prst="rect">
            <a:avLst/>
          </a:prstGeom>
          <a:solidFill>
            <a:srgbClr val="FFFF00"/>
          </a:solidFill>
        </p:spPr>
        <p:txBody>
          <a:bodyPr wrap="square" rtlCol="0">
            <a:spAutoFit/>
          </a:bodyPr>
          <a:lstStyle/>
          <a:p>
            <a:r>
              <a:rPr lang="de-DE" sz="4800" b="1" dirty="0">
                <a:solidFill>
                  <a:srgbClr val="FF0000"/>
                </a:solidFill>
              </a:rPr>
              <a:t>Berechnetes oder aggregiertes Alias kann nicht in WHERE-Klausel verwendet werden!</a:t>
            </a:r>
          </a:p>
          <a:p>
            <a:endParaRPr lang="de-DE" sz="4800" b="1" dirty="0">
              <a:solidFill>
                <a:srgbClr val="FF0000"/>
              </a:solidFill>
            </a:endParaRPr>
          </a:p>
          <a:p>
            <a:r>
              <a:rPr lang="de-DE" sz="4000" b="1" dirty="0"/>
              <a:t>Denn:</a:t>
            </a:r>
          </a:p>
          <a:p>
            <a:r>
              <a:rPr lang="de-DE" sz="4000" b="1" dirty="0"/>
              <a:t>WHERE-Klausel kann immer nur eine einzige Zeile überprüfen!</a:t>
            </a:r>
          </a:p>
        </p:txBody>
      </p:sp>
    </p:spTree>
    <p:extLst>
      <p:ext uri="{BB962C8B-B14F-4D97-AF65-F5344CB8AC3E}">
        <p14:creationId xmlns:p14="http://schemas.microsoft.com/office/powerpoint/2010/main" val="674902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feld 7"/>
          <p:cNvSpPr txBox="1"/>
          <p:nvPr/>
        </p:nvSpPr>
        <p:spPr>
          <a:xfrm>
            <a:off x="296333" y="1271444"/>
            <a:ext cx="8551334" cy="3477875"/>
          </a:xfrm>
          <a:prstGeom prst="rect">
            <a:avLst/>
          </a:prstGeom>
          <a:noFill/>
        </p:spPr>
        <p:txBody>
          <a:bodyPr wrap="square" rtlCol="0">
            <a:spAutoFit/>
          </a:bodyPr>
          <a:lstStyle/>
          <a:p>
            <a:r>
              <a:rPr lang="de-DE" sz="2200">
                <a:latin typeface="Courier New"/>
                <a:cs typeface="Courier New"/>
              </a:rPr>
              <a:t>SELECT</a:t>
            </a:r>
          </a:p>
          <a:p>
            <a:r>
              <a:rPr lang="de-DE" sz="2200">
                <a:latin typeface="Courier New"/>
                <a:cs typeface="Courier New"/>
              </a:rPr>
              <a:t>	orte.name, COUNT(*) AS anzahlKundenProOrt</a:t>
            </a:r>
          </a:p>
          <a:p>
            <a:r>
              <a:rPr lang="de-DE" sz="2200">
                <a:latin typeface="Courier New"/>
                <a:cs typeface="Courier New"/>
              </a:rPr>
              <a:t>FROM</a:t>
            </a:r>
          </a:p>
          <a:p>
            <a:r>
              <a:rPr lang="de-DE" sz="2200">
                <a:latin typeface="Courier New"/>
                <a:cs typeface="Courier New"/>
              </a:rPr>
              <a:t>	kunden, orte</a:t>
            </a:r>
          </a:p>
          <a:p>
            <a:r>
              <a:rPr lang="de-DE" sz="2200">
                <a:latin typeface="Courier New"/>
                <a:cs typeface="Courier New"/>
              </a:rPr>
              <a:t>WHERE</a:t>
            </a:r>
          </a:p>
          <a:p>
            <a:r>
              <a:rPr lang="de-DE" sz="2200">
                <a:latin typeface="Courier New"/>
                <a:cs typeface="Courier New"/>
              </a:rPr>
              <a:t>	orte.postleitzahl = kunden.ort_postleitzahl</a:t>
            </a:r>
          </a:p>
          <a:p>
            <a:r>
              <a:rPr lang="de-DE" sz="2200">
                <a:latin typeface="Courier New"/>
                <a:cs typeface="Courier New"/>
              </a:rPr>
              <a:t>GROUP BY</a:t>
            </a:r>
          </a:p>
          <a:p>
            <a:r>
              <a:rPr lang="de-DE" sz="2200">
                <a:latin typeface="Courier New"/>
                <a:cs typeface="Courier New"/>
              </a:rPr>
              <a:t>	orte.postleitzahl</a:t>
            </a:r>
          </a:p>
          <a:p>
            <a:r>
              <a:rPr lang="de-DE" sz="2200" b="1">
                <a:solidFill>
                  <a:srgbClr val="FF0000"/>
                </a:solidFill>
                <a:latin typeface="Courier New"/>
                <a:cs typeface="Courier New"/>
              </a:rPr>
              <a:t>HAVING</a:t>
            </a:r>
          </a:p>
          <a:p>
            <a:r>
              <a:rPr lang="de-DE" sz="2200" b="1">
                <a:solidFill>
                  <a:srgbClr val="FF0000"/>
                </a:solidFill>
                <a:latin typeface="Courier New"/>
                <a:cs typeface="Courier New"/>
              </a:rPr>
              <a:t>	anzahlKundenProOrt &gt; 2;</a:t>
            </a:r>
          </a:p>
        </p:txBody>
      </p:sp>
      <p:sp>
        <p:nvSpPr>
          <p:cNvPr id="2" name="Textfeld 1"/>
          <p:cNvSpPr txBox="1"/>
          <p:nvPr/>
        </p:nvSpPr>
        <p:spPr>
          <a:xfrm>
            <a:off x="0" y="5311730"/>
            <a:ext cx="9144000" cy="138499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de-DE" sz="2800" b="1">
                <a:solidFill>
                  <a:srgbClr val="0000FF"/>
                </a:solidFill>
              </a:rPr>
              <a:t>Wir wollen nur Orte angezeigt bekommen,</a:t>
            </a:r>
          </a:p>
          <a:p>
            <a:pPr algn="ctr"/>
            <a:r>
              <a:rPr lang="de-DE" sz="2800" b="1">
                <a:solidFill>
                  <a:srgbClr val="0000FF"/>
                </a:solidFill>
              </a:rPr>
              <a:t>in denen mehr als 2 Kunden wohnen </a:t>
            </a:r>
            <a:r>
              <a:rPr lang="mr-IN" sz="2800" b="1">
                <a:solidFill>
                  <a:srgbClr val="0000FF"/>
                </a:solidFill>
              </a:rPr>
              <a:t>–</a:t>
            </a:r>
            <a:r>
              <a:rPr lang="de-DE" sz="2800" b="1">
                <a:solidFill>
                  <a:srgbClr val="0000FF"/>
                </a:solidFill>
              </a:rPr>
              <a:t> </a:t>
            </a:r>
          </a:p>
          <a:p>
            <a:pPr algn="ctr"/>
            <a:r>
              <a:rPr lang="de-DE" sz="2800">
                <a:solidFill>
                  <a:srgbClr val="0000FF"/>
                </a:solidFill>
              </a:rPr>
              <a:t>also unsere schon gruppierte Ergebnismenge eingrenzen.</a:t>
            </a:r>
          </a:p>
        </p:txBody>
      </p:sp>
      <p:sp>
        <p:nvSpPr>
          <p:cNvPr id="9" name="Titel 1"/>
          <p:cNvSpPr>
            <a:spLocks noGrp="1"/>
          </p:cNvSpPr>
          <p:nvPr>
            <p:ph type="title"/>
          </p:nvPr>
        </p:nvSpPr>
        <p:spPr>
          <a:xfrm>
            <a:off x="457200" y="274638"/>
            <a:ext cx="8229600" cy="1143000"/>
          </a:xfrm>
        </p:spPr>
        <p:txBody>
          <a:bodyPr/>
          <a:lstStyle/>
          <a:p>
            <a:pPr eaLnBrk="1" hangingPunct="1"/>
            <a:r>
              <a:rPr lang="de-DE">
                <a:ea typeface="ＭＳ Ｐゴシック" pitchFamily="-1" charset="-128"/>
                <a:cs typeface="ＭＳ Ｐゴシック" pitchFamily="-1" charset="-128"/>
              </a:rPr>
              <a:t>Eingrenzung einer Ergebnismenge</a:t>
            </a:r>
            <a:br>
              <a:rPr lang="de-DE">
                <a:ea typeface="ＭＳ Ｐゴシック" pitchFamily="-1" charset="-128"/>
                <a:cs typeface="ＭＳ Ｐゴシック" pitchFamily="-1" charset="-128"/>
              </a:rPr>
            </a:br>
            <a:r>
              <a:rPr lang="de-DE">
                <a:ea typeface="ＭＳ Ｐゴシック" pitchFamily="-1" charset="-128"/>
                <a:cs typeface="ＭＳ Ｐゴシック" pitchFamily="-1" charset="-128"/>
              </a:rPr>
              <a:t>mit HAVING</a:t>
            </a:r>
          </a:p>
        </p:txBody>
      </p:sp>
      <p:pic>
        <p:nvPicPr>
          <p:cNvPr id="3" name="Bild 2"/>
          <p:cNvPicPr>
            <a:picLocks noChangeAspect="1"/>
          </p:cNvPicPr>
          <p:nvPr/>
        </p:nvPicPr>
        <p:blipFill>
          <a:blip r:embed="rId2"/>
          <a:stretch>
            <a:fillRect/>
          </a:stretch>
        </p:blipFill>
        <p:spPr>
          <a:xfrm>
            <a:off x="4659085" y="3530599"/>
            <a:ext cx="4688807" cy="1857829"/>
          </a:xfrm>
          <a:prstGeom prst="rect">
            <a:avLst/>
          </a:prstGeom>
        </p:spPr>
      </p:pic>
    </p:spTree>
    <p:extLst>
      <p:ext uri="{BB962C8B-B14F-4D97-AF65-F5344CB8AC3E}">
        <p14:creationId xmlns:p14="http://schemas.microsoft.com/office/powerpoint/2010/main" val="2586451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Eingrenzung einer Ergebnismenge</a:t>
            </a:r>
            <a:br>
              <a:rPr lang="de-DE">
                <a:ea typeface="ＭＳ Ｐゴシック" pitchFamily="-1" charset="-128"/>
                <a:cs typeface="ＭＳ Ｐゴシック" pitchFamily="-1" charset="-128"/>
              </a:rPr>
            </a:br>
            <a:r>
              <a:rPr lang="de-DE">
                <a:ea typeface="ＭＳ Ｐゴシック" pitchFamily="-1" charset="-128"/>
                <a:cs typeface="ＭＳ Ｐゴシック" pitchFamily="-1" charset="-128"/>
              </a:rPr>
              <a:t>mit HAVING</a:t>
            </a:r>
          </a:p>
        </p:txBody>
      </p:sp>
      <p:sp>
        <p:nvSpPr>
          <p:cNvPr id="8" name="Textfeld 7"/>
          <p:cNvSpPr txBox="1"/>
          <p:nvPr/>
        </p:nvSpPr>
        <p:spPr>
          <a:xfrm>
            <a:off x="296333" y="1271444"/>
            <a:ext cx="8551334" cy="3139321"/>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orte.name, </a:t>
            </a:r>
            <a:r>
              <a:rPr lang="de-DE" sz="2200" dirty="0">
                <a:solidFill>
                  <a:srgbClr val="FF0000"/>
                </a:solidFill>
                <a:latin typeface="Courier New"/>
                <a:cs typeface="Courier New"/>
              </a:rPr>
              <a:t>SUM(</a:t>
            </a:r>
            <a:r>
              <a:rPr lang="de-DE" sz="2200" dirty="0" err="1">
                <a:solidFill>
                  <a:srgbClr val="FF0000"/>
                </a:solidFill>
                <a:latin typeface="Courier New"/>
                <a:cs typeface="Courier New"/>
              </a:rPr>
              <a:t>kredit</a:t>
            </a:r>
            <a:r>
              <a:rPr lang="de-DE" sz="2200" dirty="0">
                <a:solidFill>
                  <a:srgbClr val="FF0000"/>
                </a:solidFill>
                <a:latin typeface="Courier New"/>
                <a:cs typeface="Courier New"/>
              </a:rPr>
              <a:t>)</a:t>
            </a:r>
          </a:p>
          <a:p>
            <a:r>
              <a:rPr lang="de-DE" sz="2200" dirty="0">
                <a:latin typeface="Courier New"/>
                <a:cs typeface="Courier New"/>
              </a:rPr>
              <a:t>		AS `Kredite in den einzelnen Orten`</a:t>
            </a: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orte</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dirty="0">
                <a:latin typeface="Courier New"/>
                <a:cs typeface="Courier New"/>
              </a:rPr>
              <a:t>GROUP BY</a:t>
            </a:r>
          </a:p>
          <a:p>
            <a:r>
              <a:rPr lang="de-DE" sz="2200" dirty="0">
                <a:latin typeface="Courier New"/>
                <a:cs typeface="Courier New"/>
              </a:rPr>
              <a:t>	</a:t>
            </a:r>
            <a:r>
              <a:rPr lang="de-DE" sz="2200" dirty="0" err="1">
                <a:latin typeface="Courier New"/>
                <a:cs typeface="Courier New"/>
              </a:rPr>
              <a:t>kunden.ort_postleitzahl</a:t>
            </a:r>
            <a:r>
              <a:rPr lang="de-DE" sz="2200" dirty="0">
                <a:latin typeface="Courier New"/>
                <a:cs typeface="Courier New"/>
              </a:rPr>
              <a:t>;</a:t>
            </a:r>
          </a:p>
        </p:txBody>
      </p:sp>
      <p:pic>
        <p:nvPicPr>
          <p:cNvPr id="2" name="Bild 1"/>
          <p:cNvPicPr>
            <a:picLocks noChangeAspect="1"/>
          </p:cNvPicPr>
          <p:nvPr/>
        </p:nvPicPr>
        <p:blipFill>
          <a:blip r:embed="rId2"/>
          <a:stretch>
            <a:fillRect/>
          </a:stretch>
        </p:blipFill>
        <p:spPr>
          <a:xfrm>
            <a:off x="3707545" y="4294414"/>
            <a:ext cx="5140122" cy="1706908"/>
          </a:xfrm>
          <a:prstGeom prst="rect">
            <a:avLst/>
          </a:prstGeom>
        </p:spPr>
      </p:pic>
      <p:sp>
        <p:nvSpPr>
          <p:cNvPr id="3" name="Textfeld 2"/>
          <p:cNvSpPr txBox="1"/>
          <p:nvPr/>
        </p:nvSpPr>
        <p:spPr>
          <a:xfrm>
            <a:off x="443752" y="5724071"/>
            <a:ext cx="8029211" cy="954107"/>
          </a:xfrm>
          <a:prstGeom prst="rect">
            <a:avLst/>
          </a:prstGeom>
          <a:solidFill>
            <a:schemeClr val="accent6">
              <a:lumMod val="60000"/>
              <a:lumOff val="40000"/>
            </a:schemeClr>
          </a:solidFill>
        </p:spPr>
        <p:txBody>
          <a:bodyPr wrap="none" rtlCol="0">
            <a:spAutoFit/>
          </a:bodyPr>
          <a:lstStyle/>
          <a:p>
            <a:r>
              <a:rPr lang="de-DE" sz="2800"/>
              <a:t>Aufgabe: Zeige nur Orte, in denen</a:t>
            </a:r>
          </a:p>
          <a:p>
            <a:r>
              <a:rPr lang="de-DE" sz="2800"/>
              <a:t>mehr als 500.000 Euro Kredite vergeben wurden.</a:t>
            </a:r>
          </a:p>
        </p:txBody>
      </p:sp>
    </p:spTree>
    <p:extLst>
      <p:ext uri="{BB962C8B-B14F-4D97-AF65-F5344CB8AC3E}">
        <p14:creationId xmlns:p14="http://schemas.microsoft.com/office/powerpoint/2010/main" val="330666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Eingrenzung einer Ergebnismenge</a:t>
            </a:r>
            <a:br>
              <a:rPr lang="de-DE">
                <a:ea typeface="ＭＳ Ｐゴシック" pitchFamily="-1" charset="-128"/>
                <a:cs typeface="ＭＳ Ｐゴシック" pitchFamily="-1" charset="-128"/>
              </a:rPr>
            </a:br>
            <a:r>
              <a:rPr lang="de-DE">
                <a:ea typeface="ＭＳ Ｐゴシック" pitchFamily="-1" charset="-128"/>
                <a:cs typeface="ＭＳ Ｐゴシック" pitchFamily="-1" charset="-128"/>
              </a:rPr>
              <a:t>mit HAVING</a:t>
            </a:r>
          </a:p>
        </p:txBody>
      </p:sp>
      <p:sp>
        <p:nvSpPr>
          <p:cNvPr id="8" name="Textfeld 7"/>
          <p:cNvSpPr txBox="1"/>
          <p:nvPr/>
        </p:nvSpPr>
        <p:spPr>
          <a:xfrm>
            <a:off x="296333" y="1271444"/>
            <a:ext cx="8551334" cy="3816429"/>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orte.name, SUM(</a:t>
            </a:r>
            <a:r>
              <a:rPr lang="de-DE" sz="2200" dirty="0" err="1">
                <a:latin typeface="Courier New"/>
                <a:cs typeface="Courier New"/>
              </a:rPr>
              <a:t>kredit</a:t>
            </a:r>
            <a:r>
              <a:rPr lang="de-DE" sz="2200" dirty="0">
                <a:latin typeface="Courier New"/>
                <a:cs typeface="Courier New"/>
              </a:rPr>
              <a:t>)</a:t>
            </a:r>
          </a:p>
          <a:p>
            <a:r>
              <a:rPr lang="de-DE" sz="2200" dirty="0">
                <a:latin typeface="Courier New"/>
                <a:cs typeface="Courier New"/>
              </a:rPr>
              <a:t>		AS `Kredite in den einzelnen Orten`</a:t>
            </a: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orte</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dirty="0">
                <a:latin typeface="Courier New"/>
                <a:cs typeface="Courier New"/>
              </a:rPr>
              <a:t>    AND</a:t>
            </a:r>
          </a:p>
          <a:p>
            <a:r>
              <a:rPr lang="de-DE" sz="2200" b="1" dirty="0">
                <a:solidFill>
                  <a:srgbClr val="FF0000"/>
                </a:solidFill>
                <a:latin typeface="Courier New"/>
                <a:cs typeface="Courier New"/>
              </a:rPr>
              <a:t>   SUM(</a:t>
            </a:r>
            <a:r>
              <a:rPr lang="de-DE" sz="2200" b="1" dirty="0" err="1">
                <a:solidFill>
                  <a:srgbClr val="FF0000"/>
                </a:solidFill>
                <a:latin typeface="Courier New"/>
                <a:cs typeface="Courier New"/>
              </a:rPr>
              <a:t>kredit</a:t>
            </a:r>
            <a:r>
              <a:rPr lang="de-DE" sz="2200" b="1" dirty="0">
                <a:solidFill>
                  <a:srgbClr val="FF0000"/>
                </a:solidFill>
                <a:latin typeface="Courier New"/>
                <a:cs typeface="Courier New"/>
              </a:rPr>
              <a:t>) &gt; -500000 -- FALSCH!</a:t>
            </a:r>
          </a:p>
          <a:p>
            <a:r>
              <a:rPr lang="de-DE" sz="2200" dirty="0">
                <a:latin typeface="Courier New"/>
                <a:cs typeface="Courier New"/>
              </a:rPr>
              <a:t>GROUP BY</a:t>
            </a:r>
          </a:p>
          <a:p>
            <a:r>
              <a:rPr lang="de-DE" sz="2200" dirty="0">
                <a:latin typeface="Courier New"/>
                <a:cs typeface="Courier New"/>
              </a:rPr>
              <a:t>	</a:t>
            </a:r>
            <a:r>
              <a:rPr lang="de-DE" sz="2200" dirty="0" err="1">
                <a:latin typeface="Courier New"/>
                <a:cs typeface="Courier New"/>
              </a:rPr>
              <a:t>kunden.ort_postleitzahl</a:t>
            </a:r>
            <a:r>
              <a:rPr lang="de-DE" sz="2200" dirty="0">
                <a:latin typeface="Courier New"/>
                <a:cs typeface="Courier New"/>
              </a:rPr>
              <a:t>;</a:t>
            </a:r>
          </a:p>
        </p:txBody>
      </p:sp>
      <p:pic>
        <p:nvPicPr>
          <p:cNvPr id="2" name="Bild 1"/>
          <p:cNvPicPr>
            <a:picLocks noChangeAspect="1"/>
          </p:cNvPicPr>
          <p:nvPr/>
        </p:nvPicPr>
        <p:blipFill>
          <a:blip r:embed="rId2"/>
          <a:stretch>
            <a:fillRect/>
          </a:stretch>
        </p:blipFill>
        <p:spPr>
          <a:xfrm>
            <a:off x="4251831" y="4357914"/>
            <a:ext cx="5140122" cy="1706908"/>
          </a:xfrm>
          <a:prstGeom prst="rect">
            <a:avLst/>
          </a:prstGeom>
        </p:spPr>
      </p:pic>
      <p:sp>
        <p:nvSpPr>
          <p:cNvPr id="3" name="Textfeld 2"/>
          <p:cNvSpPr txBox="1"/>
          <p:nvPr/>
        </p:nvSpPr>
        <p:spPr>
          <a:xfrm>
            <a:off x="443752" y="5724071"/>
            <a:ext cx="8029211" cy="954107"/>
          </a:xfrm>
          <a:prstGeom prst="rect">
            <a:avLst/>
          </a:prstGeom>
          <a:solidFill>
            <a:schemeClr val="accent6">
              <a:lumMod val="60000"/>
              <a:lumOff val="40000"/>
            </a:schemeClr>
          </a:solidFill>
        </p:spPr>
        <p:txBody>
          <a:bodyPr wrap="none" rtlCol="0">
            <a:spAutoFit/>
          </a:bodyPr>
          <a:lstStyle/>
          <a:p>
            <a:r>
              <a:rPr lang="de-DE" sz="2800"/>
              <a:t>Aufgabe: Zeige nur Orte, in denen</a:t>
            </a:r>
          </a:p>
          <a:p>
            <a:r>
              <a:rPr lang="de-DE" sz="2800"/>
              <a:t>mehr als 500.000 Euro Kredite vergeben wurden.</a:t>
            </a:r>
          </a:p>
        </p:txBody>
      </p:sp>
      <p:sp>
        <p:nvSpPr>
          <p:cNvPr id="6" name="Textfeld 5"/>
          <p:cNvSpPr txBox="1"/>
          <p:nvPr/>
        </p:nvSpPr>
        <p:spPr>
          <a:xfrm>
            <a:off x="5960423" y="1014751"/>
            <a:ext cx="3363796" cy="646331"/>
          </a:xfrm>
          <a:prstGeom prst="rect">
            <a:avLst/>
          </a:prstGeom>
          <a:solidFill>
            <a:srgbClr val="FF0000"/>
          </a:solidFill>
        </p:spPr>
        <p:style>
          <a:lnRef idx="0">
            <a:schemeClr val="accent2"/>
          </a:lnRef>
          <a:fillRef idx="3">
            <a:schemeClr val="accent2"/>
          </a:fillRef>
          <a:effectRef idx="3">
            <a:schemeClr val="accent2"/>
          </a:effectRef>
          <a:fontRef idx="minor">
            <a:schemeClr val="lt1"/>
          </a:fontRef>
        </p:style>
        <p:txBody>
          <a:bodyPr wrap="none" rtlCol="0">
            <a:spAutoFit/>
          </a:bodyPr>
          <a:lstStyle/>
          <a:p>
            <a:r>
              <a:rPr lang="de-DE" sz="3600" b="1"/>
              <a:t>Achtung: Fehler!</a:t>
            </a:r>
          </a:p>
        </p:txBody>
      </p:sp>
    </p:spTree>
    <p:extLst>
      <p:ext uri="{BB962C8B-B14F-4D97-AF65-F5344CB8AC3E}">
        <p14:creationId xmlns:p14="http://schemas.microsoft.com/office/powerpoint/2010/main" val="2244072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Eingrenzung einer Ergebnismenge</a:t>
            </a:r>
            <a:br>
              <a:rPr lang="de-DE">
                <a:ea typeface="ＭＳ Ｐゴシック" pitchFamily="-1" charset="-128"/>
                <a:cs typeface="ＭＳ Ｐゴシック" pitchFamily="-1" charset="-128"/>
              </a:rPr>
            </a:br>
            <a:r>
              <a:rPr lang="de-DE">
                <a:ea typeface="ＭＳ Ｐゴシック" pitchFamily="-1" charset="-128"/>
                <a:cs typeface="ＭＳ Ｐゴシック" pitchFamily="-1" charset="-128"/>
              </a:rPr>
              <a:t>mit HAVING</a:t>
            </a:r>
          </a:p>
        </p:txBody>
      </p:sp>
      <p:sp>
        <p:nvSpPr>
          <p:cNvPr id="8" name="Textfeld 7"/>
          <p:cNvSpPr txBox="1"/>
          <p:nvPr/>
        </p:nvSpPr>
        <p:spPr>
          <a:xfrm>
            <a:off x="296333" y="1271444"/>
            <a:ext cx="8551334" cy="3816429"/>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orte.name, SUM(</a:t>
            </a:r>
            <a:r>
              <a:rPr lang="de-DE" sz="2200" dirty="0" err="1">
                <a:latin typeface="Courier New"/>
                <a:cs typeface="Courier New"/>
              </a:rPr>
              <a:t>kredit</a:t>
            </a:r>
            <a:r>
              <a:rPr lang="de-DE" sz="2200" dirty="0">
                <a:latin typeface="Courier New"/>
                <a:cs typeface="Courier New"/>
              </a:rPr>
              <a:t>)</a:t>
            </a:r>
          </a:p>
          <a:p>
            <a:r>
              <a:rPr lang="de-DE" sz="2200" dirty="0">
                <a:latin typeface="Courier New"/>
                <a:cs typeface="Courier New"/>
              </a:rPr>
              <a:t>		AS `Kredite in den einzelnen Orten`</a:t>
            </a: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orte</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dirty="0">
                <a:latin typeface="Courier New"/>
                <a:cs typeface="Courier New"/>
              </a:rPr>
              <a:t>    AND</a:t>
            </a:r>
          </a:p>
          <a:p>
            <a:r>
              <a:rPr lang="de-DE" sz="2200" b="1" dirty="0">
                <a:solidFill>
                  <a:srgbClr val="FF0000"/>
                </a:solidFill>
                <a:latin typeface="Courier New"/>
                <a:cs typeface="Courier New"/>
              </a:rPr>
              <a:t>   SUM(</a:t>
            </a:r>
            <a:r>
              <a:rPr lang="de-DE" sz="2200" b="1" dirty="0" err="1">
                <a:solidFill>
                  <a:srgbClr val="FF0000"/>
                </a:solidFill>
                <a:latin typeface="Courier New"/>
                <a:cs typeface="Courier New"/>
              </a:rPr>
              <a:t>kredit</a:t>
            </a:r>
            <a:r>
              <a:rPr lang="de-DE" sz="2200" b="1">
                <a:solidFill>
                  <a:srgbClr val="FF0000"/>
                </a:solidFill>
                <a:latin typeface="Courier New"/>
                <a:cs typeface="Courier New"/>
              </a:rPr>
              <a:t>) &gt; </a:t>
            </a:r>
            <a:r>
              <a:rPr lang="de-DE" sz="2200" b="1" dirty="0">
                <a:solidFill>
                  <a:srgbClr val="FF0000"/>
                </a:solidFill>
                <a:latin typeface="Courier New"/>
                <a:cs typeface="Courier New"/>
              </a:rPr>
              <a:t>-500000 -- FALSCH!</a:t>
            </a:r>
          </a:p>
          <a:p>
            <a:r>
              <a:rPr lang="de-DE" sz="2200" dirty="0">
                <a:latin typeface="Courier New"/>
                <a:cs typeface="Courier New"/>
              </a:rPr>
              <a:t>GROUP BY</a:t>
            </a:r>
          </a:p>
          <a:p>
            <a:r>
              <a:rPr lang="de-DE" sz="2200" dirty="0">
                <a:latin typeface="Courier New"/>
                <a:cs typeface="Courier New"/>
              </a:rPr>
              <a:t>	</a:t>
            </a:r>
            <a:r>
              <a:rPr lang="de-DE" sz="2200" dirty="0" err="1">
                <a:latin typeface="Courier New"/>
                <a:cs typeface="Courier New"/>
              </a:rPr>
              <a:t>kunden.ort_postleitzahl</a:t>
            </a:r>
            <a:r>
              <a:rPr lang="de-DE" sz="2200" dirty="0">
                <a:latin typeface="Courier New"/>
                <a:cs typeface="Courier New"/>
              </a:rPr>
              <a:t>;</a:t>
            </a:r>
          </a:p>
        </p:txBody>
      </p:sp>
      <p:sp>
        <p:nvSpPr>
          <p:cNvPr id="3" name="Textfeld 2"/>
          <p:cNvSpPr txBox="1"/>
          <p:nvPr/>
        </p:nvSpPr>
        <p:spPr>
          <a:xfrm>
            <a:off x="443752" y="5724071"/>
            <a:ext cx="8029211" cy="954107"/>
          </a:xfrm>
          <a:prstGeom prst="rect">
            <a:avLst/>
          </a:prstGeom>
          <a:solidFill>
            <a:schemeClr val="accent6">
              <a:lumMod val="60000"/>
              <a:lumOff val="40000"/>
            </a:schemeClr>
          </a:solidFill>
        </p:spPr>
        <p:txBody>
          <a:bodyPr wrap="none" rtlCol="0">
            <a:spAutoFit/>
          </a:bodyPr>
          <a:lstStyle/>
          <a:p>
            <a:r>
              <a:rPr lang="de-DE" sz="2800"/>
              <a:t>Aufgabe: Zeige nur Orte, in denen</a:t>
            </a:r>
          </a:p>
          <a:p>
            <a:r>
              <a:rPr lang="de-DE" sz="2800"/>
              <a:t>mehr als 500.000 Euro Kredite vergeben wurden.</a:t>
            </a:r>
          </a:p>
        </p:txBody>
      </p:sp>
      <p:sp>
        <p:nvSpPr>
          <p:cNvPr id="7" name="Textfeld 6"/>
          <p:cNvSpPr txBox="1"/>
          <p:nvPr/>
        </p:nvSpPr>
        <p:spPr>
          <a:xfrm>
            <a:off x="1755018" y="3353090"/>
            <a:ext cx="5450981" cy="646331"/>
          </a:xfrm>
          <a:prstGeom prst="rect">
            <a:avLst/>
          </a:prstGeom>
          <a:solidFill>
            <a:srgbClr val="FFFF00"/>
          </a:solidFill>
        </p:spPr>
        <p:txBody>
          <a:bodyPr wrap="none" rtlCol="0">
            <a:spAutoFit/>
          </a:bodyPr>
          <a:lstStyle/>
          <a:p>
            <a:r>
              <a:rPr lang="de-DE"/>
              <a:t>SUM(kredit) ist ein Aggregat (= Zusammenfassung)</a:t>
            </a:r>
          </a:p>
          <a:p>
            <a:r>
              <a:rPr lang="de-DE"/>
              <a:t> </a:t>
            </a:r>
            <a:r>
              <a:rPr lang="mr-IN"/>
              <a:t>–</a:t>
            </a:r>
            <a:r>
              <a:rPr lang="de-DE"/>
              <a:t> deshalb HAVING verwenden</a:t>
            </a:r>
          </a:p>
        </p:txBody>
      </p:sp>
      <p:sp>
        <p:nvSpPr>
          <p:cNvPr id="9" name="Textfeld 8"/>
          <p:cNvSpPr txBox="1"/>
          <p:nvPr/>
        </p:nvSpPr>
        <p:spPr>
          <a:xfrm>
            <a:off x="5960423" y="1014751"/>
            <a:ext cx="3363796" cy="646331"/>
          </a:xfrm>
          <a:prstGeom prst="rect">
            <a:avLst/>
          </a:prstGeom>
          <a:solidFill>
            <a:srgbClr val="FF0000"/>
          </a:solidFill>
        </p:spPr>
        <p:style>
          <a:lnRef idx="0">
            <a:schemeClr val="accent2"/>
          </a:lnRef>
          <a:fillRef idx="3">
            <a:schemeClr val="accent2"/>
          </a:fillRef>
          <a:effectRef idx="3">
            <a:schemeClr val="accent2"/>
          </a:effectRef>
          <a:fontRef idx="minor">
            <a:schemeClr val="lt1"/>
          </a:fontRef>
        </p:style>
        <p:txBody>
          <a:bodyPr wrap="none" rtlCol="0">
            <a:spAutoFit/>
          </a:bodyPr>
          <a:lstStyle/>
          <a:p>
            <a:r>
              <a:rPr lang="de-DE" sz="3600" b="1"/>
              <a:t>Achtung: Fehler!</a:t>
            </a:r>
          </a:p>
        </p:txBody>
      </p:sp>
    </p:spTree>
    <p:extLst>
      <p:ext uri="{BB962C8B-B14F-4D97-AF65-F5344CB8AC3E}">
        <p14:creationId xmlns:p14="http://schemas.microsoft.com/office/powerpoint/2010/main" val="2623229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Eingrenzung einer Ergebnismenge</a:t>
            </a:r>
            <a:br>
              <a:rPr lang="de-DE">
                <a:ea typeface="ＭＳ Ｐゴシック" pitchFamily="-1" charset="-128"/>
                <a:cs typeface="ＭＳ Ｐゴシック" pitchFamily="-1" charset="-128"/>
              </a:rPr>
            </a:br>
            <a:r>
              <a:rPr lang="de-DE">
                <a:ea typeface="ＭＳ Ｐゴシック" pitchFamily="-1" charset="-128"/>
                <a:cs typeface="ＭＳ Ｐゴシック" pitchFamily="-1" charset="-128"/>
              </a:rPr>
              <a:t>mit HAVING</a:t>
            </a:r>
          </a:p>
        </p:txBody>
      </p:sp>
      <p:sp>
        <p:nvSpPr>
          <p:cNvPr id="8" name="Textfeld 7"/>
          <p:cNvSpPr txBox="1"/>
          <p:nvPr/>
        </p:nvSpPr>
        <p:spPr>
          <a:xfrm>
            <a:off x="296333" y="1271444"/>
            <a:ext cx="8551334" cy="3816429"/>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orte.name, SUM(</a:t>
            </a:r>
            <a:r>
              <a:rPr lang="de-DE" sz="2200" dirty="0" err="1">
                <a:latin typeface="Courier New"/>
                <a:cs typeface="Courier New"/>
              </a:rPr>
              <a:t>kredit</a:t>
            </a:r>
            <a:r>
              <a:rPr lang="de-DE" sz="2200" dirty="0">
                <a:latin typeface="Courier New"/>
                <a:cs typeface="Courier New"/>
              </a:rPr>
              <a:t>)</a:t>
            </a:r>
          </a:p>
          <a:p>
            <a:r>
              <a:rPr lang="de-DE" sz="2200" dirty="0">
                <a:latin typeface="Courier New"/>
                <a:cs typeface="Courier New"/>
              </a:rPr>
              <a:t>		AS `Kredite in den einzelnen Orten`</a:t>
            </a: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orte</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dirty="0">
                <a:latin typeface="Courier New"/>
                <a:cs typeface="Courier New"/>
              </a:rPr>
              <a:t>GROUP BY</a:t>
            </a:r>
          </a:p>
          <a:p>
            <a:r>
              <a:rPr lang="de-DE" sz="2200" dirty="0">
                <a:latin typeface="Courier New"/>
                <a:cs typeface="Courier New"/>
              </a:rPr>
              <a:t>	</a:t>
            </a:r>
            <a:r>
              <a:rPr lang="de-DE" sz="2200" dirty="0" err="1">
                <a:latin typeface="Courier New"/>
                <a:cs typeface="Courier New"/>
              </a:rPr>
              <a:t>kunden.ort_postleitzahl</a:t>
            </a:r>
            <a:endParaRPr lang="de-DE" sz="2200" dirty="0">
              <a:latin typeface="Courier New"/>
              <a:cs typeface="Courier New"/>
            </a:endParaRPr>
          </a:p>
          <a:p>
            <a:r>
              <a:rPr lang="de-DE" sz="2200" b="1" dirty="0">
                <a:solidFill>
                  <a:srgbClr val="FF0000"/>
                </a:solidFill>
                <a:latin typeface="Courier New"/>
                <a:cs typeface="Courier New"/>
              </a:rPr>
              <a:t>HAVING</a:t>
            </a:r>
          </a:p>
          <a:p>
            <a:r>
              <a:rPr lang="de-DE" sz="2200" b="1" dirty="0">
                <a:solidFill>
                  <a:srgbClr val="FF0000"/>
                </a:solidFill>
                <a:latin typeface="Courier New"/>
                <a:cs typeface="Courier New"/>
              </a:rPr>
              <a:t>	SUM(</a:t>
            </a:r>
            <a:r>
              <a:rPr lang="de-DE" sz="2200" b="1" dirty="0" err="1">
                <a:solidFill>
                  <a:srgbClr val="FF0000"/>
                </a:solidFill>
                <a:latin typeface="Courier New"/>
                <a:cs typeface="Courier New"/>
              </a:rPr>
              <a:t>kredit</a:t>
            </a:r>
            <a:r>
              <a:rPr lang="de-DE" sz="2200" b="1" dirty="0">
                <a:solidFill>
                  <a:srgbClr val="FF0000"/>
                </a:solidFill>
                <a:latin typeface="Courier New"/>
                <a:cs typeface="Courier New"/>
              </a:rPr>
              <a:t>) &lt; -500000</a:t>
            </a:r>
          </a:p>
        </p:txBody>
      </p:sp>
      <p:sp>
        <p:nvSpPr>
          <p:cNvPr id="3" name="Textfeld 2"/>
          <p:cNvSpPr txBox="1"/>
          <p:nvPr/>
        </p:nvSpPr>
        <p:spPr>
          <a:xfrm>
            <a:off x="443752" y="5724071"/>
            <a:ext cx="8029211" cy="954107"/>
          </a:xfrm>
          <a:prstGeom prst="rect">
            <a:avLst/>
          </a:prstGeom>
          <a:solidFill>
            <a:schemeClr val="accent6">
              <a:lumMod val="60000"/>
              <a:lumOff val="40000"/>
            </a:schemeClr>
          </a:solidFill>
        </p:spPr>
        <p:txBody>
          <a:bodyPr wrap="none" rtlCol="0">
            <a:spAutoFit/>
          </a:bodyPr>
          <a:lstStyle/>
          <a:p>
            <a:r>
              <a:rPr lang="de-DE" sz="2800"/>
              <a:t>Aufgabe: Zeige nur Orte, in denen</a:t>
            </a:r>
          </a:p>
          <a:p>
            <a:r>
              <a:rPr lang="de-DE" sz="2800"/>
              <a:t>mehr als 500.000 Euro Kredite vergeben wurden.</a:t>
            </a:r>
          </a:p>
        </p:txBody>
      </p:sp>
      <p:pic>
        <p:nvPicPr>
          <p:cNvPr id="4" name="Bild 3"/>
          <p:cNvPicPr>
            <a:picLocks noChangeAspect="1"/>
          </p:cNvPicPr>
          <p:nvPr/>
        </p:nvPicPr>
        <p:blipFill>
          <a:blip r:embed="rId2"/>
          <a:stretch>
            <a:fillRect/>
          </a:stretch>
        </p:blipFill>
        <p:spPr>
          <a:xfrm>
            <a:off x="4648199" y="4377871"/>
            <a:ext cx="5053891" cy="1473199"/>
          </a:xfrm>
          <a:prstGeom prst="rect">
            <a:avLst/>
          </a:prstGeom>
        </p:spPr>
      </p:pic>
    </p:spTree>
    <p:extLst>
      <p:ext uri="{BB962C8B-B14F-4D97-AF65-F5344CB8AC3E}">
        <p14:creationId xmlns:p14="http://schemas.microsoft.com/office/powerpoint/2010/main" val="3643941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E1A649-D9AD-43C0-90B6-6EA918F562F0}"/>
              </a:ext>
            </a:extLst>
          </p:cNvPr>
          <p:cNvSpPr>
            <a:spLocks noGrp="1"/>
          </p:cNvSpPr>
          <p:nvPr>
            <p:ph type="title"/>
          </p:nvPr>
        </p:nvSpPr>
        <p:spPr/>
        <p:txBody>
          <a:bodyPr/>
          <a:lstStyle/>
          <a:p>
            <a:r>
              <a:rPr lang="de-DE" dirty="0"/>
              <a:t>HAVING</a:t>
            </a:r>
          </a:p>
        </p:txBody>
      </p:sp>
      <p:sp>
        <p:nvSpPr>
          <p:cNvPr id="4" name="Rectangle 1">
            <a:extLst>
              <a:ext uri="{FF2B5EF4-FFF2-40B4-BE49-F238E27FC236}">
                <a16:creationId xmlns:a16="http://schemas.microsoft.com/office/drawing/2014/main" id="{96C0F51D-A252-4BB7-98DC-5F707F70EA0A}"/>
              </a:ext>
            </a:extLst>
          </p:cNvPr>
          <p:cNvSpPr>
            <a:spLocks noGrp="1" noChangeArrowheads="1"/>
          </p:cNvSpPr>
          <p:nvPr>
            <p:ph idx="1"/>
          </p:nvPr>
        </p:nvSpPr>
        <p:spPr bwMode="auto">
          <a:xfrm>
            <a:off x="457200" y="1970604"/>
            <a:ext cx="82296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a:spcBef>
                <a:spcPct val="0"/>
              </a:spcBef>
            </a:pPr>
            <a:r>
              <a:rPr kumimoji="0" lang="de-DE" altLang="de-DE" sz="2400" b="0" i="0" u="none" strike="noStrike" cap="none" normalizeH="0" baseline="0" dirty="0">
                <a:ln>
                  <a:noFill/>
                </a:ln>
                <a:solidFill>
                  <a:schemeClr val="tx1"/>
                </a:solidFill>
                <a:effectLst/>
                <a:latin typeface="Arial" panose="020B0604020202020204" pitchFamily="34" charset="0"/>
              </a:rPr>
              <a:t>HAVING filtert Datensätze, die Ergebnis einer GROUP BY Gruppierung ist </a:t>
            </a:r>
          </a:p>
          <a:p>
            <a:pPr defTabSz="914400">
              <a:spcBef>
                <a:spcPct val="0"/>
              </a:spcBef>
            </a:pPr>
            <a:r>
              <a:rPr kumimoji="0" lang="de-DE" altLang="de-DE" sz="2400" b="0" i="0" u="none" strike="noStrike" cap="none" normalizeH="0" baseline="0" dirty="0">
                <a:ln>
                  <a:noFill/>
                </a:ln>
                <a:solidFill>
                  <a:schemeClr val="tx1"/>
                </a:solidFill>
                <a:effectLst/>
                <a:latin typeface="Arial" panose="020B0604020202020204" pitchFamily="34" charset="0"/>
              </a:rPr>
              <a:t>HAVING wird angewendet, um Gruppenergebnisse zusammen zu fassen, während WHERE sich auf </a:t>
            </a:r>
            <a:r>
              <a:rPr lang="de-DE" altLang="de-DE" sz="2400" dirty="0">
                <a:latin typeface="Arial" panose="020B0604020202020204" pitchFamily="34" charset="0"/>
              </a:rPr>
              <a:t>individuelle Datensätze bezieht</a:t>
            </a:r>
            <a:r>
              <a:rPr kumimoji="0" lang="de-DE" altLang="de-DE" sz="2400" b="0" i="0" u="none" strike="noStrike" cap="none" normalizeH="0" baseline="0" dirty="0">
                <a:ln>
                  <a:noFill/>
                </a:ln>
                <a:solidFill>
                  <a:schemeClr val="tx1"/>
                </a:solidFill>
                <a:effectLst/>
                <a:latin typeface="Arial" panose="020B0604020202020204" pitchFamily="34" charset="0"/>
              </a:rPr>
              <a:t> </a:t>
            </a:r>
          </a:p>
          <a:p>
            <a:pPr defTabSz="914400">
              <a:spcBef>
                <a:spcPct val="0"/>
              </a:spcBef>
            </a:pPr>
            <a:r>
              <a:rPr kumimoji="0" lang="de-DE" altLang="de-DE" sz="2400" b="0" i="0" u="none" strike="noStrike" cap="none" normalizeH="0" baseline="0" dirty="0">
                <a:ln>
                  <a:noFill/>
                </a:ln>
                <a:solidFill>
                  <a:schemeClr val="tx1"/>
                </a:solidFill>
                <a:effectLst/>
                <a:latin typeface="Arial" panose="020B0604020202020204" pitchFamily="34" charset="0"/>
              </a:rPr>
              <a:t>Nur Gruppe, auf die sich das Kriterium in HAVING bezieht, werden zurückgeliefert</a:t>
            </a:r>
          </a:p>
          <a:p>
            <a:pPr defTabSz="914400">
              <a:spcBef>
                <a:spcPct val="0"/>
              </a:spcBef>
            </a:pPr>
            <a:r>
              <a:rPr kumimoji="0" lang="de-DE" altLang="de-DE" sz="2400" b="0" i="0" u="none" strike="noStrike" cap="none" normalizeH="0" baseline="0" dirty="0">
                <a:ln>
                  <a:noFill/>
                </a:ln>
                <a:solidFill>
                  <a:schemeClr val="tx1"/>
                </a:solidFill>
                <a:effectLst/>
                <a:latin typeface="Arial" panose="020B0604020202020204" pitchFamily="34" charset="0"/>
              </a:rPr>
              <a:t>WHERE </a:t>
            </a:r>
            <a:r>
              <a:rPr lang="de-DE" altLang="de-DE" sz="2400" dirty="0">
                <a:latin typeface="Arial" panose="020B0604020202020204" pitchFamily="34" charset="0"/>
              </a:rPr>
              <a:t>u</a:t>
            </a:r>
            <a:r>
              <a:rPr kumimoji="0" lang="de-DE" altLang="de-DE" sz="2400" b="0" i="0" u="none" strike="noStrike" cap="none" normalizeH="0" baseline="0" dirty="0">
                <a:ln>
                  <a:noFill/>
                </a:ln>
                <a:solidFill>
                  <a:schemeClr val="tx1"/>
                </a:solidFill>
                <a:effectLst/>
                <a:latin typeface="Arial" panose="020B0604020202020204" pitchFamily="34" charset="0"/>
              </a:rPr>
              <a:t>nd HAVING können in derselben SQL Abfrage vorkommen </a:t>
            </a:r>
          </a:p>
        </p:txBody>
      </p:sp>
    </p:spTree>
    <p:extLst>
      <p:ext uri="{BB962C8B-B14F-4D97-AF65-F5344CB8AC3E}">
        <p14:creationId xmlns:p14="http://schemas.microsoft.com/office/powerpoint/2010/main" val="1022605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859C35-1D43-428A-927F-CE47E737F45E}"/>
              </a:ext>
            </a:extLst>
          </p:cNvPr>
          <p:cNvSpPr>
            <a:spLocks noGrp="1"/>
          </p:cNvSpPr>
          <p:nvPr>
            <p:ph type="title"/>
          </p:nvPr>
        </p:nvSpPr>
        <p:spPr/>
        <p:txBody>
          <a:bodyPr/>
          <a:lstStyle/>
          <a:p>
            <a:r>
              <a:rPr lang="de-DE" sz="3200" dirty="0"/>
              <a:t>HAVING braucht nicht unbedingt GROUP BY</a:t>
            </a:r>
          </a:p>
        </p:txBody>
      </p:sp>
      <p:sp>
        <p:nvSpPr>
          <p:cNvPr id="3" name="Inhaltsplatzhalter 2">
            <a:extLst>
              <a:ext uri="{FF2B5EF4-FFF2-40B4-BE49-F238E27FC236}">
                <a16:creationId xmlns:a16="http://schemas.microsoft.com/office/drawing/2014/main" id="{A93AF3A6-E74D-4724-8024-99B1A4B13766}"/>
              </a:ext>
            </a:extLst>
          </p:cNvPr>
          <p:cNvSpPr>
            <a:spLocks noGrp="1"/>
          </p:cNvSpPr>
          <p:nvPr>
            <p:ph idx="1"/>
          </p:nvPr>
        </p:nvSpPr>
        <p:spPr/>
        <p:txBody>
          <a:bodyPr/>
          <a:lstStyle/>
          <a:p>
            <a:pPr marL="0" indent="0">
              <a:buNone/>
            </a:pPr>
            <a:r>
              <a:rPr lang="de-DE" dirty="0"/>
              <a:t>HAVING wird </a:t>
            </a:r>
            <a:r>
              <a:rPr lang="de-DE" b="1" dirty="0"/>
              <a:t>nach</a:t>
            </a:r>
            <a:r>
              <a:rPr lang="de-DE" dirty="0"/>
              <a:t> der Aggregationsphase angewendet und </a:t>
            </a:r>
            <a:r>
              <a:rPr lang="de-DE" b="1" dirty="0"/>
              <a:t>muss</a:t>
            </a:r>
            <a:r>
              <a:rPr lang="de-DE" dirty="0"/>
              <a:t> benutzt werden, wenn nach einem Aggregatsergebnisse gefiltert werden soll</a:t>
            </a:r>
          </a:p>
          <a:p>
            <a:endParaRPr lang="de-DE" dirty="0"/>
          </a:p>
        </p:txBody>
      </p:sp>
      <p:graphicFrame>
        <p:nvGraphicFramePr>
          <p:cNvPr id="4" name="Tabelle 3">
            <a:extLst>
              <a:ext uri="{FF2B5EF4-FFF2-40B4-BE49-F238E27FC236}">
                <a16:creationId xmlns:a16="http://schemas.microsoft.com/office/drawing/2014/main" id="{699206D4-29FA-4F2B-A0E1-9A68C6A1D742}"/>
              </a:ext>
            </a:extLst>
          </p:cNvPr>
          <p:cNvGraphicFramePr>
            <a:graphicFrameLocks noGrp="1"/>
          </p:cNvGraphicFramePr>
          <p:nvPr>
            <p:extLst>
              <p:ext uri="{D42A27DB-BD31-4B8C-83A1-F6EECF244321}">
                <p14:modId xmlns:p14="http://schemas.microsoft.com/office/powerpoint/2010/main" val="3443005627"/>
              </p:ext>
            </p:extLst>
          </p:nvPr>
        </p:nvGraphicFramePr>
        <p:xfrm>
          <a:off x="1331899" y="4272121"/>
          <a:ext cx="6096000" cy="15595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126642127"/>
                    </a:ext>
                  </a:extLst>
                </a:gridCol>
                <a:gridCol w="3048000">
                  <a:extLst>
                    <a:ext uri="{9D8B030D-6E8A-4147-A177-3AD203B41FA5}">
                      <a16:colId xmlns:a16="http://schemas.microsoft.com/office/drawing/2014/main" val="3878306721"/>
                    </a:ext>
                  </a:extLst>
                </a:gridCol>
              </a:tblGrid>
              <a:tr h="370840">
                <a:tc>
                  <a:txBody>
                    <a:bodyPr/>
                    <a:lstStyle/>
                    <a:p>
                      <a:r>
                        <a:rPr lang="de-DE" dirty="0"/>
                        <a:t>Falsch</a:t>
                      </a:r>
                    </a:p>
                  </a:txBody>
                  <a:tcPr/>
                </a:tc>
                <a:tc>
                  <a:txBody>
                    <a:bodyPr/>
                    <a:lstStyle/>
                    <a:p>
                      <a:r>
                        <a:rPr lang="de-DE" dirty="0"/>
                        <a:t>Richtig</a:t>
                      </a:r>
                    </a:p>
                  </a:txBody>
                  <a:tcPr/>
                </a:tc>
                <a:extLst>
                  <a:ext uri="{0D108BD9-81ED-4DB2-BD59-A6C34878D82A}">
                    <a16:rowId xmlns:a16="http://schemas.microsoft.com/office/drawing/2014/main" val="299797447"/>
                  </a:ext>
                </a:extLst>
              </a:tr>
              <a:tr h="370840">
                <a:tc>
                  <a:txBody>
                    <a:bodyPr/>
                    <a:lstStyle/>
                    <a:p>
                      <a:r>
                        <a:rPr lang="en-US" dirty="0"/>
                        <a:t>SELECT a, COUNT(*) AS c</a:t>
                      </a:r>
                    </a:p>
                    <a:p>
                      <a:r>
                        <a:rPr lang="en-US" dirty="0"/>
                        <a:t>FROM </a:t>
                      </a:r>
                      <a:r>
                        <a:rPr lang="en-US" dirty="0" err="1"/>
                        <a:t>meineTabelle</a:t>
                      </a:r>
                      <a:endParaRPr lang="en-US" dirty="0"/>
                    </a:p>
                    <a:p>
                      <a:r>
                        <a:rPr lang="en-US" dirty="0"/>
                        <a:t>GROUP BY a</a:t>
                      </a:r>
                    </a:p>
                    <a:p>
                      <a:r>
                        <a:rPr lang="en-US" dirty="0">
                          <a:solidFill>
                            <a:srgbClr val="FF0000"/>
                          </a:solidFill>
                        </a:rPr>
                        <a:t>WHERE</a:t>
                      </a:r>
                      <a:r>
                        <a:rPr lang="en-US" dirty="0"/>
                        <a:t> c &gt; 1;</a:t>
                      </a:r>
                      <a:endParaRPr lang="de-DE" dirty="0"/>
                    </a:p>
                  </a:txBody>
                  <a:tcPr/>
                </a:tc>
                <a:tc>
                  <a:txBody>
                    <a:bodyPr/>
                    <a:lstStyle/>
                    <a:p>
                      <a:r>
                        <a:rPr lang="en-US" dirty="0"/>
                        <a:t>SELECT a, COUNT(*) AS c</a:t>
                      </a:r>
                    </a:p>
                    <a:p>
                      <a:r>
                        <a:rPr lang="en-US" dirty="0"/>
                        <a:t>FROM </a:t>
                      </a:r>
                      <a:r>
                        <a:rPr lang="en-US" dirty="0" err="1"/>
                        <a:t>meineTabelle</a:t>
                      </a:r>
                      <a:endParaRPr lang="en-US" dirty="0"/>
                    </a:p>
                    <a:p>
                      <a:r>
                        <a:rPr lang="en-US" dirty="0"/>
                        <a:t>GROUP BY a</a:t>
                      </a:r>
                    </a:p>
                    <a:p>
                      <a:r>
                        <a:rPr lang="en-US" dirty="0">
                          <a:solidFill>
                            <a:srgbClr val="FF0000"/>
                          </a:solidFill>
                        </a:rPr>
                        <a:t>HAVING</a:t>
                      </a:r>
                      <a:r>
                        <a:rPr lang="en-US" dirty="0"/>
                        <a:t> c &gt; 1;</a:t>
                      </a:r>
                      <a:endParaRPr lang="de-DE" dirty="0"/>
                    </a:p>
                  </a:txBody>
                  <a:tcPr/>
                </a:tc>
                <a:extLst>
                  <a:ext uri="{0D108BD9-81ED-4DB2-BD59-A6C34878D82A}">
                    <a16:rowId xmlns:a16="http://schemas.microsoft.com/office/drawing/2014/main" val="142247928"/>
                  </a:ext>
                </a:extLst>
              </a:tr>
            </a:tbl>
          </a:graphicData>
        </a:graphic>
      </p:graphicFrame>
    </p:spTree>
    <p:extLst>
      <p:ext uri="{BB962C8B-B14F-4D97-AF65-F5344CB8AC3E}">
        <p14:creationId xmlns:p14="http://schemas.microsoft.com/office/powerpoint/2010/main" val="821622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HAVING</a:t>
            </a:r>
            <a:br>
              <a:rPr lang="de-DE">
                <a:ea typeface="ＭＳ Ｐゴシック" pitchFamily="-1" charset="-128"/>
                <a:cs typeface="ＭＳ Ｐゴシック" pitchFamily="-1" charset="-128"/>
              </a:rPr>
            </a:br>
            <a:r>
              <a:rPr lang="de-DE" sz="3200">
                <a:ea typeface="ＭＳ Ｐゴシック" pitchFamily="-1" charset="-128"/>
                <a:cs typeface="ＭＳ Ｐゴシック" pitchFamily="-1" charset="-128"/>
              </a:rPr>
              <a:t>Beispiel bei einfacher Addition</a:t>
            </a:r>
          </a:p>
        </p:txBody>
      </p:sp>
      <p:sp>
        <p:nvSpPr>
          <p:cNvPr id="8" name="Textfeld 7"/>
          <p:cNvSpPr txBox="1"/>
          <p:nvPr/>
        </p:nvSpPr>
        <p:spPr>
          <a:xfrm>
            <a:off x="355599" y="1428789"/>
            <a:ext cx="8551334" cy="3139321"/>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k.name AS n, o.name AS </a:t>
            </a:r>
            <a:r>
              <a:rPr lang="de-DE" sz="2200" dirty="0" err="1">
                <a:latin typeface="Courier New"/>
                <a:cs typeface="Courier New"/>
              </a:rPr>
              <a:t>ortname</a:t>
            </a:r>
            <a:r>
              <a:rPr lang="de-DE" sz="2200" dirty="0">
                <a:latin typeface="Courier New"/>
                <a:cs typeface="Courier New"/>
              </a:rPr>
              <a:t>, (</a:t>
            </a:r>
            <a:r>
              <a:rPr lang="de-DE" sz="2200" dirty="0" err="1">
                <a:latin typeface="Courier New"/>
                <a:cs typeface="Courier New"/>
              </a:rPr>
              <a:t>kontostand_giro</a:t>
            </a:r>
            <a:r>
              <a:rPr lang="de-DE" sz="2200" dirty="0">
                <a:latin typeface="Courier New"/>
                <a:cs typeface="Courier New"/>
              </a:rPr>
              <a:t> + </a:t>
            </a:r>
            <a:r>
              <a:rPr lang="de-DE" sz="2200" dirty="0" err="1">
                <a:latin typeface="Courier New"/>
                <a:cs typeface="Courier New"/>
              </a:rPr>
              <a:t>kredit</a:t>
            </a:r>
            <a:r>
              <a:rPr lang="de-DE" sz="2200" dirty="0">
                <a:latin typeface="Courier New"/>
                <a:cs typeface="Courier New"/>
              </a:rPr>
              <a:t>) AS </a:t>
            </a:r>
            <a:r>
              <a:rPr lang="de-DE" sz="2200" dirty="0" err="1">
                <a:latin typeface="Courier New"/>
                <a:cs typeface="Courier New"/>
              </a:rPr>
              <a:t>bilanz</a:t>
            </a:r>
            <a:endParaRPr lang="de-DE" sz="2200" dirty="0">
              <a:latin typeface="Courier New"/>
              <a:cs typeface="Courier New"/>
            </a:endParaRP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a:t>
            </a:r>
            <a:r>
              <a:rPr lang="de-DE" sz="2200" dirty="0" err="1">
                <a:latin typeface="Courier New"/>
                <a:cs typeface="Courier New"/>
              </a:rPr>
              <a:t>as</a:t>
            </a:r>
            <a:r>
              <a:rPr lang="de-DE" sz="2200" dirty="0">
                <a:latin typeface="Courier New"/>
                <a:cs typeface="Courier New"/>
              </a:rPr>
              <a:t> k, orte </a:t>
            </a:r>
            <a:r>
              <a:rPr lang="de-DE" sz="2200" dirty="0" err="1">
                <a:latin typeface="Courier New"/>
                <a:cs typeface="Courier New"/>
              </a:rPr>
              <a:t>as</a:t>
            </a:r>
            <a:r>
              <a:rPr lang="de-DE" sz="2200" dirty="0">
                <a:latin typeface="Courier New"/>
                <a:cs typeface="Courier New"/>
              </a:rPr>
              <a:t> o</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k.ort_postleitzahl</a:t>
            </a:r>
            <a:r>
              <a:rPr lang="de-DE" sz="2200" dirty="0">
                <a:latin typeface="Courier New"/>
                <a:cs typeface="Courier New"/>
              </a:rPr>
              <a:t> = </a:t>
            </a:r>
            <a:r>
              <a:rPr lang="de-DE" sz="2200" dirty="0" err="1">
                <a:latin typeface="Courier New"/>
                <a:cs typeface="Courier New"/>
              </a:rPr>
              <a:t>o.postleitzahl</a:t>
            </a:r>
            <a:endParaRPr lang="de-DE" sz="2200" dirty="0">
              <a:latin typeface="Courier New"/>
              <a:cs typeface="Courier New"/>
            </a:endParaRPr>
          </a:p>
          <a:p>
            <a:r>
              <a:rPr lang="de-DE" sz="2200" dirty="0">
                <a:latin typeface="Courier New"/>
                <a:cs typeface="Courier New"/>
              </a:rPr>
              <a:t>HAVING</a:t>
            </a:r>
          </a:p>
          <a:p>
            <a:r>
              <a:rPr lang="de-DE" sz="2200" dirty="0">
                <a:latin typeface="Courier New"/>
                <a:cs typeface="Courier New"/>
              </a:rPr>
              <a:t>	</a:t>
            </a:r>
            <a:r>
              <a:rPr lang="de-DE" sz="2200" dirty="0" err="1">
                <a:latin typeface="Courier New"/>
                <a:cs typeface="Courier New"/>
              </a:rPr>
              <a:t>bilanz</a:t>
            </a:r>
            <a:r>
              <a:rPr lang="de-DE" sz="2200" dirty="0">
                <a:latin typeface="Courier New"/>
                <a:cs typeface="Courier New"/>
              </a:rPr>
              <a:t> &lt; 0</a:t>
            </a:r>
          </a:p>
        </p:txBody>
      </p:sp>
      <p:pic>
        <p:nvPicPr>
          <p:cNvPr id="4" name="Bild 3"/>
          <p:cNvPicPr>
            <a:picLocks noChangeAspect="1"/>
          </p:cNvPicPr>
          <p:nvPr/>
        </p:nvPicPr>
        <p:blipFill>
          <a:blip r:embed="rId2"/>
          <a:stretch>
            <a:fillRect/>
          </a:stretch>
        </p:blipFill>
        <p:spPr>
          <a:xfrm>
            <a:off x="2768600" y="4178299"/>
            <a:ext cx="5944540" cy="1883833"/>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feld 7"/>
          <p:cNvSpPr txBox="1"/>
          <p:nvPr/>
        </p:nvSpPr>
        <p:spPr>
          <a:xfrm>
            <a:off x="355599" y="1428789"/>
            <a:ext cx="8551334" cy="3139321"/>
          </a:xfrm>
          <a:prstGeom prst="rect">
            <a:avLst/>
          </a:prstGeom>
          <a:noFill/>
        </p:spPr>
        <p:txBody>
          <a:bodyPr wrap="square" rtlCol="0">
            <a:spAutoFit/>
          </a:bodyPr>
          <a:lstStyle/>
          <a:p>
            <a:r>
              <a:rPr lang="de-DE" sz="2200" dirty="0">
                <a:latin typeface="Courier New"/>
                <a:cs typeface="Courier New"/>
              </a:rPr>
              <a:t>SELECT</a:t>
            </a:r>
          </a:p>
          <a:p>
            <a:r>
              <a:rPr lang="de-DE" sz="2200" dirty="0">
                <a:latin typeface="Courier New"/>
                <a:cs typeface="Courier New"/>
              </a:rPr>
              <a:t>	k.name AS n, o.name AS </a:t>
            </a:r>
            <a:r>
              <a:rPr lang="de-DE" sz="2200" dirty="0" err="1">
                <a:latin typeface="Courier New"/>
                <a:cs typeface="Courier New"/>
              </a:rPr>
              <a:t>ortname</a:t>
            </a:r>
            <a:r>
              <a:rPr lang="de-DE" sz="2200" dirty="0">
                <a:latin typeface="Courier New"/>
                <a:cs typeface="Courier New"/>
              </a:rPr>
              <a:t>, (</a:t>
            </a:r>
            <a:r>
              <a:rPr lang="de-DE" sz="2200" dirty="0" err="1">
                <a:latin typeface="Courier New"/>
                <a:cs typeface="Courier New"/>
              </a:rPr>
              <a:t>kontostand_giro</a:t>
            </a:r>
            <a:r>
              <a:rPr lang="de-DE" sz="2200" dirty="0">
                <a:latin typeface="Courier New"/>
                <a:cs typeface="Courier New"/>
              </a:rPr>
              <a:t> + </a:t>
            </a:r>
            <a:r>
              <a:rPr lang="de-DE" sz="2200" dirty="0" err="1">
                <a:latin typeface="Courier New"/>
                <a:cs typeface="Courier New"/>
              </a:rPr>
              <a:t>kredit</a:t>
            </a:r>
            <a:r>
              <a:rPr lang="de-DE" sz="2200" dirty="0">
                <a:latin typeface="Courier New"/>
                <a:cs typeface="Courier New"/>
              </a:rPr>
              <a:t>) AS </a:t>
            </a:r>
            <a:r>
              <a:rPr lang="de-DE" sz="2200" dirty="0" err="1">
                <a:solidFill>
                  <a:srgbClr val="FF0000"/>
                </a:solidFill>
                <a:latin typeface="Courier New"/>
                <a:cs typeface="Courier New"/>
              </a:rPr>
              <a:t>bilanz</a:t>
            </a:r>
            <a:endParaRPr lang="de-DE" sz="2200" dirty="0">
              <a:solidFill>
                <a:srgbClr val="FF0000"/>
              </a:solidFill>
              <a:latin typeface="Courier New"/>
              <a:cs typeface="Courier New"/>
            </a:endParaRP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a:t>
            </a:r>
            <a:r>
              <a:rPr lang="de-DE" sz="2200" dirty="0" err="1">
                <a:latin typeface="Courier New"/>
                <a:cs typeface="Courier New"/>
              </a:rPr>
              <a:t>as</a:t>
            </a:r>
            <a:r>
              <a:rPr lang="de-DE" sz="2200" dirty="0">
                <a:latin typeface="Courier New"/>
                <a:cs typeface="Courier New"/>
              </a:rPr>
              <a:t> k, orte </a:t>
            </a:r>
            <a:r>
              <a:rPr lang="de-DE" sz="2200" dirty="0" err="1">
                <a:latin typeface="Courier New"/>
                <a:cs typeface="Courier New"/>
              </a:rPr>
              <a:t>as</a:t>
            </a:r>
            <a:r>
              <a:rPr lang="de-DE" sz="2200" dirty="0">
                <a:latin typeface="Courier New"/>
                <a:cs typeface="Courier New"/>
              </a:rPr>
              <a:t> o</a:t>
            </a:r>
          </a:p>
          <a:p>
            <a:r>
              <a:rPr lang="de-DE" sz="2200" b="1" dirty="0">
                <a:solidFill>
                  <a:srgbClr val="FF0000"/>
                </a:solidFill>
                <a:latin typeface="Courier New"/>
                <a:cs typeface="Courier New"/>
              </a:rPr>
              <a:t>-- WHERE</a:t>
            </a:r>
          </a:p>
          <a:p>
            <a:r>
              <a:rPr lang="de-DE" sz="2200" dirty="0">
                <a:latin typeface="Courier New"/>
                <a:cs typeface="Courier New"/>
              </a:rPr>
              <a:t>--		</a:t>
            </a:r>
            <a:r>
              <a:rPr lang="de-DE" sz="2200" dirty="0" err="1">
                <a:latin typeface="Courier New"/>
                <a:cs typeface="Courier New"/>
              </a:rPr>
              <a:t>k.ort_postleitzahl</a:t>
            </a:r>
            <a:r>
              <a:rPr lang="de-DE" sz="2200" dirty="0">
                <a:latin typeface="Courier New"/>
                <a:cs typeface="Courier New"/>
              </a:rPr>
              <a:t> = </a:t>
            </a:r>
            <a:r>
              <a:rPr lang="de-DE" sz="2200" dirty="0" err="1">
                <a:latin typeface="Courier New"/>
                <a:cs typeface="Courier New"/>
              </a:rPr>
              <a:t>o.postleitzahl</a:t>
            </a:r>
            <a:endParaRPr lang="de-DE" sz="2200" dirty="0">
              <a:latin typeface="Courier New"/>
              <a:cs typeface="Courier New"/>
            </a:endParaRPr>
          </a:p>
          <a:p>
            <a:r>
              <a:rPr lang="de-DE" sz="2200" dirty="0">
                <a:latin typeface="Courier New"/>
                <a:cs typeface="Courier New"/>
              </a:rPr>
              <a:t>-- AND</a:t>
            </a:r>
          </a:p>
          <a:p>
            <a:r>
              <a:rPr lang="de-DE" sz="2200" b="1" dirty="0">
                <a:solidFill>
                  <a:srgbClr val="FF0000"/>
                </a:solidFill>
                <a:latin typeface="Courier New"/>
                <a:cs typeface="Courier New"/>
              </a:rPr>
              <a:t>--		</a:t>
            </a:r>
            <a:r>
              <a:rPr lang="de-DE" sz="2200" b="1" dirty="0" err="1">
                <a:solidFill>
                  <a:srgbClr val="FF0000"/>
                </a:solidFill>
                <a:latin typeface="Courier New"/>
                <a:cs typeface="Courier New"/>
              </a:rPr>
              <a:t>bilanz</a:t>
            </a:r>
            <a:r>
              <a:rPr lang="de-DE" sz="2200" b="1">
                <a:solidFill>
                  <a:srgbClr val="FF0000"/>
                </a:solidFill>
                <a:latin typeface="Courier New"/>
                <a:cs typeface="Courier New"/>
              </a:rPr>
              <a:t> &lt; 0</a:t>
            </a:r>
          </a:p>
        </p:txBody>
      </p:sp>
      <p:sp>
        <p:nvSpPr>
          <p:cNvPr id="5" name="Textfeld 4"/>
          <p:cNvSpPr txBox="1"/>
          <p:nvPr/>
        </p:nvSpPr>
        <p:spPr>
          <a:xfrm>
            <a:off x="457200" y="4789269"/>
            <a:ext cx="8650581" cy="80021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de-DE" sz="2300"/>
              <a:t>Achtung, Fehler:</a:t>
            </a:r>
          </a:p>
          <a:p>
            <a:r>
              <a:rPr lang="de-DE" sz="2300"/>
              <a:t>berechnetes Alias kann nicht in WHERE-Bedingung verwendet werden!</a:t>
            </a:r>
          </a:p>
        </p:txBody>
      </p:sp>
      <p:sp>
        <p:nvSpPr>
          <p:cNvPr id="6" name="Textfeld 5"/>
          <p:cNvSpPr txBox="1"/>
          <p:nvPr/>
        </p:nvSpPr>
        <p:spPr>
          <a:xfrm>
            <a:off x="1783186" y="5589488"/>
            <a:ext cx="1754507" cy="1477328"/>
          </a:xfrm>
          <a:prstGeom prst="rect">
            <a:avLst/>
          </a:prstGeom>
          <a:noFill/>
        </p:spPr>
        <p:txBody>
          <a:bodyPr wrap="none" rtlCol="0">
            <a:spAutoFit/>
          </a:bodyPr>
          <a:lstStyle/>
          <a:p>
            <a:r>
              <a:rPr lang="de-DE"/>
              <a:t>deshalb</a:t>
            </a:r>
          </a:p>
          <a:p>
            <a:r>
              <a:rPr lang="de-DE"/>
              <a:t>...</a:t>
            </a:r>
          </a:p>
          <a:p>
            <a:r>
              <a:rPr lang="de-DE">
                <a:latin typeface="Courier New"/>
                <a:cs typeface="Courier New"/>
              </a:rPr>
              <a:t>HAVING</a:t>
            </a:r>
          </a:p>
          <a:p>
            <a:r>
              <a:rPr lang="de-DE">
                <a:latin typeface="Courier New"/>
                <a:cs typeface="Courier New"/>
              </a:rPr>
              <a:t>	</a:t>
            </a:r>
            <a:r>
              <a:rPr lang="de-DE">
                <a:solidFill>
                  <a:srgbClr val="0000FF"/>
                </a:solidFill>
                <a:latin typeface="Courier New"/>
                <a:cs typeface="Courier New"/>
              </a:rPr>
              <a:t>bilanz</a:t>
            </a:r>
            <a:r>
              <a:rPr lang="de-DE">
                <a:latin typeface="Courier New"/>
                <a:cs typeface="Courier New"/>
              </a:rPr>
              <a:t>&lt;0</a:t>
            </a:r>
          </a:p>
          <a:p>
            <a:endParaRPr lang="de-DE"/>
          </a:p>
        </p:txBody>
      </p:sp>
      <p:sp>
        <p:nvSpPr>
          <p:cNvPr id="9" name="Titel 1"/>
          <p:cNvSpPr>
            <a:spLocks noGrp="1"/>
          </p:cNvSpPr>
          <p:nvPr>
            <p:ph type="title"/>
          </p:nvPr>
        </p:nvSpPr>
        <p:spPr>
          <a:xfrm>
            <a:off x="457200" y="274638"/>
            <a:ext cx="8229600" cy="1143000"/>
          </a:xfrm>
        </p:spPr>
        <p:txBody>
          <a:bodyPr/>
          <a:lstStyle/>
          <a:p>
            <a:pPr eaLnBrk="1" hangingPunct="1"/>
            <a:r>
              <a:rPr lang="de-DE">
                <a:ea typeface="ＭＳ Ｐゴシック" pitchFamily="-1" charset="-128"/>
                <a:cs typeface="ＭＳ Ｐゴシック" pitchFamily="-1" charset="-128"/>
              </a:rPr>
              <a:t>HAVING</a:t>
            </a:r>
            <a:br>
              <a:rPr lang="de-DE">
                <a:ea typeface="ＭＳ Ｐゴシック" pitchFamily="-1" charset="-128"/>
                <a:cs typeface="ＭＳ Ｐゴシック" pitchFamily="-1" charset="-128"/>
              </a:rPr>
            </a:br>
            <a:r>
              <a:rPr lang="de-DE" sz="3200">
                <a:ea typeface="ＭＳ Ｐゴシック" pitchFamily="-1" charset="-128"/>
                <a:cs typeface="ＭＳ Ｐゴシック" pitchFamily="-1" charset="-128"/>
              </a:rPr>
              <a:t>Beispiel bei einfacher Addition</a:t>
            </a:r>
          </a:p>
        </p:txBody>
      </p:sp>
      <p:sp>
        <p:nvSpPr>
          <p:cNvPr id="10" name="Textfeld 9"/>
          <p:cNvSpPr txBox="1"/>
          <p:nvPr/>
        </p:nvSpPr>
        <p:spPr>
          <a:xfrm>
            <a:off x="5960423" y="266577"/>
            <a:ext cx="3363796" cy="646331"/>
          </a:xfrm>
          <a:prstGeom prst="rect">
            <a:avLst/>
          </a:prstGeom>
          <a:solidFill>
            <a:srgbClr val="FF0000"/>
          </a:solidFill>
        </p:spPr>
        <p:style>
          <a:lnRef idx="0">
            <a:schemeClr val="accent2"/>
          </a:lnRef>
          <a:fillRef idx="3">
            <a:schemeClr val="accent2"/>
          </a:fillRef>
          <a:effectRef idx="3">
            <a:schemeClr val="accent2"/>
          </a:effectRef>
          <a:fontRef idx="minor">
            <a:schemeClr val="lt1"/>
          </a:fontRef>
        </p:style>
        <p:txBody>
          <a:bodyPr wrap="none" rtlCol="0">
            <a:spAutoFit/>
          </a:bodyPr>
          <a:lstStyle/>
          <a:p>
            <a:r>
              <a:rPr lang="de-DE" sz="3600" b="1"/>
              <a:t>Achtung: Fehler!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6D3EF-B4DE-4527-A436-1ADCD3344081}"/>
              </a:ext>
            </a:extLst>
          </p:cNvPr>
          <p:cNvSpPr>
            <a:spLocks noGrp="1"/>
          </p:cNvSpPr>
          <p:nvPr>
            <p:ph type="title"/>
          </p:nvPr>
        </p:nvSpPr>
        <p:spPr/>
        <p:txBody>
          <a:bodyPr/>
          <a:lstStyle/>
          <a:p>
            <a:r>
              <a:rPr lang="de-DE" dirty="0"/>
              <a:t>Abarbeitung</a:t>
            </a:r>
          </a:p>
        </p:txBody>
      </p:sp>
      <p:sp>
        <p:nvSpPr>
          <p:cNvPr id="3" name="Inhaltsplatzhalter 2">
            <a:extLst>
              <a:ext uri="{FF2B5EF4-FFF2-40B4-BE49-F238E27FC236}">
                <a16:creationId xmlns:a16="http://schemas.microsoft.com/office/drawing/2014/main" id="{3AE19691-2C5C-41DA-8DE8-ADFC9E9ED4D3}"/>
              </a:ext>
            </a:extLst>
          </p:cNvPr>
          <p:cNvSpPr>
            <a:spLocks noGrp="1"/>
          </p:cNvSpPr>
          <p:nvPr>
            <p:ph idx="1"/>
          </p:nvPr>
        </p:nvSpPr>
        <p:spPr/>
        <p:txBody>
          <a:bodyPr/>
          <a:lstStyle/>
          <a:p>
            <a:r>
              <a:rPr lang="de-DE" sz="1800" dirty="0"/>
              <a:t>SELECT [DISTINCT] </a:t>
            </a:r>
            <a:r>
              <a:rPr lang="de-DE" sz="1800" dirty="0" err="1"/>
              <a:t>select_ausdruck</a:t>
            </a:r>
            <a:r>
              <a:rPr lang="de-DE" sz="1800" dirty="0"/>
              <a:t>, ...</a:t>
            </a:r>
            <a:br>
              <a:rPr lang="de-DE" sz="1800" dirty="0"/>
            </a:br>
            <a:r>
              <a:rPr lang="de-DE" sz="1800" dirty="0"/>
              <a:t>[FROM Tabellen]</a:t>
            </a:r>
            <a:br>
              <a:rPr lang="de-DE" sz="1800" dirty="0"/>
            </a:br>
            <a:r>
              <a:rPr lang="de-DE" sz="1800" dirty="0"/>
              <a:t>[WHERE Bedingung]</a:t>
            </a:r>
            <a:br>
              <a:rPr lang="de-DE" sz="1800" dirty="0"/>
            </a:br>
            <a:r>
              <a:rPr lang="de-DE" sz="1800" dirty="0"/>
              <a:t>[GROUP BY {</a:t>
            </a:r>
            <a:r>
              <a:rPr lang="de-DE" sz="1800" dirty="0" err="1"/>
              <a:t>positive_ganzzahl</a:t>
            </a:r>
            <a:r>
              <a:rPr lang="de-DE" sz="1800" dirty="0"/>
              <a:t> | </a:t>
            </a:r>
            <a:r>
              <a:rPr lang="de-DE" sz="1800" dirty="0" err="1"/>
              <a:t>spalten_name</a:t>
            </a:r>
            <a:r>
              <a:rPr lang="de-DE" sz="1800" dirty="0"/>
              <a:t>} [ASC | DESC], ...]]</a:t>
            </a:r>
            <a:br>
              <a:rPr lang="de-DE" sz="1800" dirty="0"/>
            </a:br>
            <a:r>
              <a:rPr lang="de-DE" sz="1800" dirty="0"/>
              <a:t>[HAVING Bedingung]</a:t>
            </a:r>
            <a:br>
              <a:rPr lang="de-DE" sz="1800" dirty="0"/>
            </a:br>
            <a:r>
              <a:rPr lang="de-DE" sz="1800" dirty="0"/>
              <a:t>[ORDER BY {</a:t>
            </a:r>
            <a:r>
              <a:rPr lang="de-DE" sz="1800" dirty="0" err="1"/>
              <a:t>positive_ganzzahl</a:t>
            </a:r>
            <a:r>
              <a:rPr lang="de-DE" sz="1800" dirty="0"/>
              <a:t> | </a:t>
            </a:r>
            <a:r>
              <a:rPr lang="de-DE" sz="1800" dirty="0" err="1"/>
              <a:t>spalten_name</a:t>
            </a:r>
            <a:r>
              <a:rPr lang="de-DE" sz="1800" dirty="0"/>
              <a:t>} [ASC | DESC], ...]</a:t>
            </a:r>
            <a:br>
              <a:rPr lang="de-DE" sz="1800" dirty="0"/>
            </a:br>
            <a:r>
              <a:rPr lang="de-DE" sz="1800" dirty="0"/>
              <a:t>[LIMIT [</a:t>
            </a:r>
            <a:r>
              <a:rPr lang="de-DE" sz="1800" dirty="0" err="1"/>
              <a:t>offset</a:t>
            </a:r>
            <a:r>
              <a:rPr lang="de-DE" sz="1800" dirty="0"/>
              <a:t>,] </a:t>
            </a:r>
            <a:r>
              <a:rPr lang="de-DE" sz="1800" dirty="0" err="1"/>
              <a:t>zeilen</a:t>
            </a:r>
            <a:r>
              <a:rPr lang="de-DE" sz="1800" dirty="0"/>
              <a:t>]</a:t>
            </a:r>
            <a:br>
              <a:rPr lang="de-DE" sz="1800" dirty="0"/>
            </a:br>
            <a:br>
              <a:rPr lang="de-DE" dirty="0"/>
            </a:br>
            <a:r>
              <a:rPr lang="de-DE" dirty="0"/>
              <a:t>Reihenfolge: FROM, WHERE, GROUP BY, HAVING, SELECT, ORDER BY, LIMIT</a:t>
            </a:r>
          </a:p>
          <a:p>
            <a:r>
              <a:rPr lang="de-DE" dirty="0"/>
              <a:t>Im Sinne einer Pipeline: Ausgabe einer Klausel ist die Eingabe für die nächste</a:t>
            </a:r>
          </a:p>
        </p:txBody>
      </p:sp>
    </p:spTree>
    <p:extLst>
      <p:ext uri="{BB962C8B-B14F-4D97-AF65-F5344CB8AC3E}">
        <p14:creationId xmlns:p14="http://schemas.microsoft.com/office/powerpoint/2010/main" val="176303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27A83-EE33-466D-94D2-97B76F9BB2ED}"/>
              </a:ext>
            </a:extLst>
          </p:cNvPr>
          <p:cNvSpPr>
            <a:spLocks noGrp="1"/>
          </p:cNvSpPr>
          <p:nvPr>
            <p:ph type="title"/>
          </p:nvPr>
        </p:nvSpPr>
        <p:spPr/>
        <p:txBody>
          <a:bodyPr/>
          <a:lstStyle/>
          <a:p>
            <a:r>
              <a:rPr lang="de-DE" dirty="0"/>
              <a:t>Abarbeitung</a:t>
            </a:r>
          </a:p>
        </p:txBody>
      </p:sp>
      <p:sp>
        <p:nvSpPr>
          <p:cNvPr id="3" name="Inhaltsplatzhalter 2">
            <a:extLst>
              <a:ext uri="{FF2B5EF4-FFF2-40B4-BE49-F238E27FC236}">
                <a16:creationId xmlns:a16="http://schemas.microsoft.com/office/drawing/2014/main" id="{D5A70602-8069-4412-907D-E65666D2268F}"/>
              </a:ext>
            </a:extLst>
          </p:cNvPr>
          <p:cNvSpPr>
            <a:spLocks noGrp="1"/>
          </p:cNvSpPr>
          <p:nvPr>
            <p:ph idx="1"/>
          </p:nvPr>
        </p:nvSpPr>
        <p:spPr/>
        <p:txBody>
          <a:bodyPr/>
          <a:lstStyle/>
          <a:p>
            <a:pPr marL="0" indent="0">
              <a:buNone/>
            </a:pPr>
            <a:r>
              <a:rPr lang="de-DE" dirty="0"/>
              <a:t>In funktionaler Notation der Abarbeitungsreihenfolge: </a:t>
            </a:r>
          </a:p>
          <a:p>
            <a:pPr marL="0" indent="0">
              <a:buNone/>
            </a:pPr>
            <a:br>
              <a:rPr lang="de-DE" dirty="0"/>
            </a:br>
            <a:r>
              <a:rPr lang="de-DE" dirty="0"/>
              <a:t>LIMIT(ORDER BY(SELECT(HAVING(GROUP BY(WHERE(FROM...))))))</a:t>
            </a:r>
          </a:p>
        </p:txBody>
      </p:sp>
    </p:spTree>
    <p:extLst>
      <p:ext uri="{BB962C8B-B14F-4D97-AF65-F5344CB8AC3E}">
        <p14:creationId xmlns:p14="http://schemas.microsoft.com/office/powerpoint/2010/main" val="3763268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305B00-7700-4534-A879-EE983C46CDCD}"/>
              </a:ext>
            </a:extLst>
          </p:cNvPr>
          <p:cNvSpPr>
            <a:spLocks noGrp="1"/>
          </p:cNvSpPr>
          <p:nvPr>
            <p:ph type="title"/>
          </p:nvPr>
        </p:nvSpPr>
        <p:spPr/>
        <p:txBody>
          <a:bodyPr/>
          <a:lstStyle/>
          <a:p>
            <a:r>
              <a:rPr lang="de-DE" dirty="0"/>
              <a:t>Beispiel</a:t>
            </a:r>
          </a:p>
        </p:txBody>
      </p:sp>
      <p:pic>
        <p:nvPicPr>
          <p:cNvPr id="4" name="Inhaltsplatzhalter 3">
            <a:extLst>
              <a:ext uri="{FF2B5EF4-FFF2-40B4-BE49-F238E27FC236}">
                <a16:creationId xmlns:a16="http://schemas.microsoft.com/office/drawing/2014/main" id="{101FC338-1BB6-4420-A524-99654B938453}"/>
              </a:ext>
            </a:extLst>
          </p:cNvPr>
          <p:cNvPicPr>
            <a:picLocks noGrp="1" noChangeAspect="1"/>
          </p:cNvPicPr>
          <p:nvPr>
            <p:ph idx="1"/>
          </p:nvPr>
        </p:nvPicPr>
        <p:blipFill>
          <a:blip r:embed="rId2"/>
          <a:stretch>
            <a:fillRect/>
          </a:stretch>
        </p:blipFill>
        <p:spPr>
          <a:xfrm>
            <a:off x="1825679" y="3715231"/>
            <a:ext cx="5200650" cy="2181225"/>
          </a:xfrm>
          <a:prstGeom prst="rect">
            <a:avLst/>
          </a:prstGeom>
        </p:spPr>
      </p:pic>
      <p:sp>
        <p:nvSpPr>
          <p:cNvPr id="5" name="Rechteck 4">
            <a:extLst>
              <a:ext uri="{FF2B5EF4-FFF2-40B4-BE49-F238E27FC236}">
                <a16:creationId xmlns:a16="http://schemas.microsoft.com/office/drawing/2014/main" id="{DE96C0A8-5BBB-4E26-A732-B5276020D02B}"/>
              </a:ext>
            </a:extLst>
          </p:cNvPr>
          <p:cNvSpPr/>
          <p:nvPr/>
        </p:nvSpPr>
        <p:spPr>
          <a:xfrm>
            <a:off x="457200" y="1966448"/>
            <a:ext cx="8371754" cy="1200329"/>
          </a:xfrm>
          <a:prstGeom prst="rect">
            <a:avLst/>
          </a:prstGeom>
        </p:spPr>
        <p:txBody>
          <a:bodyPr wrap="square">
            <a:spAutoFit/>
          </a:bodyPr>
          <a:lstStyle/>
          <a:p>
            <a:r>
              <a:rPr lang="de-DE" dirty="0">
                <a:latin typeface="Arial" panose="020B0604020202020204" pitchFamily="34" charset="0"/>
              </a:rPr>
              <a:t>Die Stadtteilbibliothek organisiert in regelmäßigen Abständen Veranstaltungen, darunter auch Lesungen regionaler Autoren. Mittelfristig sollen Informationen über diese Veranstaltungen in die Datenbank integriert werden. Die folgenden Tabellen zeigen einen Ausschnitt aus der geplanten Struktur.</a:t>
            </a:r>
            <a:endParaRPr lang="de-DE" dirty="0"/>
          </a:p>
        </p:txBody>
      </p:sp>
    </p:spTree>
    <p:extLst>
      <p:ext uri="{BB962C8B-B14F-4D97-AF65-F5344CB8AC3E}">
        <p14:creationId xmlns:p14="http://schemas.microsoft.com/office/powerpoint/2010/main" val="2225509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0EDB74-C588-41FD-8680-8F030266FD64}"/>
              </a:ext>
            </a:extLst>
          </p:cNvPr>
          <p:cNvSpPr>
            <a:spLocks noGrp="1"/>
          </p:cNvSpPr>
          <p:nvPr>
            <p:ph type="title"/>
          </p:nvPr>
        </p:nvSpPr>
        <p:spPr/>
        <p:txBody>
          <a:bodyPr/>
          <a:lstStyle/>
          <a:p>
            <a:r>
              <a:rPr lang="de-DE" dirty="0"/>
              <a:t>Aufgabe</a:t>
            </a:r>
          </a:p>
        </p:txBody>
      </p:sp>
      <p:sp>
        <p:nvSpPr>
          <p:cNvPr id="3" name="Inhaltsplatzhalter 2">
            <a:extLst>
              <a:ext uri="{FF2B5EF4-FFF2-40B4-BE49-F238E27FC236}">
                <a16:creationId xmlns:a16="http://schemas.microsoft.com/office/drawing/2014/main" id="{431BD0BD-ACBE-45A3-9960-E3B308DE13B8}"/>
              </a:ext>
            </a:extLst>
          </p:cNvPr>
          <p:cNvSpPr>
            <a:spLocks noGrp="1"/>
          </p:cNvSpPr>
          <p:nvPr>
            <p:ph idx="1"/>
          </p:nvPr>
        </p:nvSpPr>
        <p:spPr/>
        <p:txBody>
          <a:bodyPr/>
          <a:lstStyle/>
          <a:p>
            <a:pPr marL="0" indent="0">
              <a:buNone/>
            </a:pPr>
            <a:r>
              <a:rPr lang="de-DE" sz="1800" dirty="0"/>
              <a:t>Es sollen die R-ID, der Nachname, der Vorname und die bisher angefallenen</a:t>
            </a:r>
          </a:p>
          <a:p>
            <a:pPr marL="0" indent="0">
              <a:buNone/>
            </a:pPr>
            <a:r>
              <a:rPr lang="de-DE" sz="1800" dirty="0"/>
              <a:t>Gesamtkosten für die einzelnen Referenten ermittelt werden. Dabei sollen</a:t>
            </a:r>
          </a:p>
          <a:p>
            <a:pPr marL="0" indent="0">
              <a:buNone/>
            </a:pPr>
            <a:r>
              <a:rPr lang="de-DE" sz="1800" dirty="0"/>
              <a:t>nur diejenigen Referenten angezeigt werden, für die die Gesamtkosten mehr</a:t>
            </a:r>
          </a:p>
          <a:p>
            <a:pPr marL="0" indent="0">
              <a:buNone/>
            </a:pPr>
            <a:r>
              <a:rPr lang="de-DE" sz="1800" dirty="0"/>
              <a:t>als 10 000 Euro betragen.</a:t>
            </a:r>
          </a:p>
          <a:p>
            <a:pPr marL="0" indent="0">
              <a:buNone/>
            </a:pPr>
            <a:r>
              <a:rPr lang="de-DE" sz="1800" dirty="0"/>
              <a:t>Erstelle die SQL-Abfrage.</a:t>
            </a:r>
          </a:p>
        </p:txBody>
      </p:sp>
      <p:pic>
        <p:nvPicPr>
          <p:cNvPr id="4" name="Inhaltsplatzhalter 3">
            <a:extLst>
              <a:ext uri="{FF2B5EF4-FFF2-40B4-BE49-F238E27FC236}">
                <a16:creationId xmlns:a16="http://schemas.microsoft.com/office/drawing/2014/main" id="{1F8593CA-82AE-47EA-A8A0-D9B8E7F90E4C}"/>
              </a:ext>
            </a:extLst>
          </p:cNvPr>
          <p:cNvPicPr>
            <a:picLocks noChangeAspect="1"/>
          </p:cNvPicPr>
          <p:nvPr/>
        </p:nvPicPr>
        <p:blipFill>
          <a:blip r:embed="rId2"/>
          <a:stretch>
            <a:fillRect/>
          </a:stretch>
        </p:blipFill>
        <p:spPr bwMode="auto">
          <a:xfrm>
            <a:off x="1841046" y="3575878"/>
            <a:ext cx="5200650" cy="2181225"/>
          </a:xfrm>
          <a:prstGeom prst="rect">
            <a:avLst/>
          </a:prstGeom>
          <a:noFill/>
          <a:ln w="9525">
            <a:noFill/>
            <a:miter lim="800000"/>
            <a:headEnd/>
            <a:tailEnd/>
          </a:ln>
        </p:spPr>
      </p:pic>
    </p:spTree>
    <p:extLst>
      <p:ext uri="{BB962C8B-B14F-4D97-AF65-F5344CB8AC3E}">
        <p14:creationId xmlns:p14="http://schemas.microsoft.com/office/powerpoint/2010/main" val="6711110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F87238-F6E7-4ADC-BA2D-C5F641624FEB}"/>
              </a:ext>
            </a:extLst>
          </p:cNvPr>
          <p:cNvSpPr>
            <a:spLocks noGrp="1"/>
          </p:cNvSpPr>
          <p:nvPr>
            <p:ph type="title"/>
          </p:nvPr>
        </p:nvSpPr>
        <p:spPr/>
        <p:txBody>
          <a:bodyPr/>
          <a:lstStyle/>
          <a:p>
            <a:r>
              <a:rPr lang="de-DE" dirty="0"/>
              <a:t>Auswahl der Spalten</a:t>
            </a:r>
            <a:br>
              <a:rPr lang="de-DE" dirty="0"/>
            </a:br>
            <a:r>
              <a:rPr lang="de-DE" sz="2000" dirty="0"/>
              <a:t>später abgearbeitet</a:t>
            </a:r>
            <a:endParaRPr lang="de-DE" dirty="0"/>
          </a:p>
        </p:txBody>
      </p:sp>
      <p:sp>
        <p:nvSpPr>
          <p:cNvPr id="4" name="Rechteck 3">
            <a:extLst>
              <a:ext uri="{FF2B5EF4-FFF2-40B4-BE49-F238E27FC236}">
                <a16:creationId xmlns:a16="http://schemas.microsoft.com/office/drawing/2014/main" id="{94D2CBD5-39A9-428A-8220-28543FD8967E}"/>
              </a:ext>
            </a:extLst>
          </p:cNvPr>
          <p:cNvSpPr/>
          <p:nvPr/>
        </p:nvSpPr>
        <p:spPr>
          <a:xfrm>
            <a:off x="457200" y="1790380"/>
            <a:ext cx="8229600" cy="1200329"/>
          </a:xfrm>
          <a:prstGeom prst="rect">
            <a:avLst/>
          </a:prstGeom>
        </p:spPr>
        <p:txBody>
          <a:bodyPr wrap="square">
            <a:spAutoFit/>
          </a:bodyPr>
          <a:lstStyle/>
          <a:p>
            <a:pPr marL="0" indent="0">
              <a:buNone/>
            </a:pPr>
            <a:r>
              <a:rPr lang="de-DE" dirty="0"/>
              <a:t>„Es sollen die R-ID, der Nachname, der Vorname und die bisher angefallenen</a:t>
            </a:r>
          </a:p>
          <a:p>
            <a:pPr marL="0" indent="0">
              <a:buNone/>
            </a:pPr>
            <a:r>
              <a:rPr lang="de-DE" dirty="0"/>
              <a:t>Gesamtkosten für die einzelnen Referenten ermittelt werden.“</a:t>
            </a:r>
          </a:p>
          <a:p>
            <a:pPr marL="0" indent="0">
              <a:buNone/>
            </a:pPr>
            <a:endParaRPr lang="de-DE" dirty="0"/>
          </a:p>
          <a:p>
            <a:pPr marL="0" indent="0">
              <a:buNone/>
            </a:pPr>
            <a:r>
              <a:rPr lang="de-DE" dirty="0">
                <a:solidFill>
                  <a:srgbClr val="FF0000"/>
                </a:solidFill>
              </a:rPr>
              <a:t>SELECT R-ID, Nachname, Vorname, SUM(Kosten) AS Gesamthonorar</a:t>
            </a:r>
          </a:p>
        </p:txBody>
      </p:sp>
      <p:pic>
        <p:nvPicPr>
          <p:cNvPr id="5" name="Inhaltsplatzhalter 3">
            <a:extLst>
              <a:ext uri="{FF2B5EF4-FFF2-40B4-BE49-F238E27FC236}">
                <a16:creationId xmlns:a16="http://schemas.microsoft.com/office/drawing/2014/main" id="{8577253D-6A70-439F-85F7-330FAFD81738}"/>
              </a:ext>
            </a:extLst>
          </p:cNvPr>
          <p:cNvPicPr>
            <a:picLocks noChangeAspect="1"/>
          </p:cNvPicPr>
          <p:nvPr/>
        </p:nvPicPr>
        <p:blipFill>
          <a:blip r:embed="rId2"/>
          <a:stretch>
            <a:fillRect/>
          </a:stretch>
        </p:blipFill>
        <p:spPr bwMode="auto">
          <a:xfrm>
            <a:off x="1841046" y="3363451"/>
            <a:ext cx="5200650" cy="2181225"/>
          </a:xfrm>
          <a:prstGeom prst="rect">
            <a:avLst/>
          </a:prstGeom>
          <a:noFill/>
          <a:ln w="9525">
            <a:noFill/>
            <a:miter lim="800000"/>
            <a:headEnd/>
            <a:tailEnd/>
          </a:ln>
        </p:spPr>
      </p:pic>
    </p:spTree>
    <p:extLst>
      <p:ext uri="{BB962C8B-B14F-4D97-AF65-F5344CB8AC3E}">
        <p14:creationId xmlns:p14="http://schemas.microsoft.com/office/powerpoint/2010/main" val="1406346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69CCAA-A76C-46EF-841A-61325298E0AD}"/>
              </a:ext>
            </a:extLst>
          </p:cNvPr>
          <p:cNvSpPr>
            <a:spLocks noGrp="1"/>
          </p:cNvSpPr>
          <p:nvPr>
            <p:ph type="title"/>
          </p:nvPr>
        </p:nvSpPr>
        <p:spPr/>
        <p:txBody>
          <a:bodyPr/>
          <a:lstStyle/>
          <a:p>
            <a:r>
              <a:rPr lang="de-DE" dirty="0"/>
              <a:t>1. FROM</a:t>
            </a:r>
          </a:p>
        </p:txBody>
      </p:sp>
      <p:sp>
        <p:nvSpPr>
          <p:cNvPr id="4" name="Textfeld 3">
            <a:extLst>
              <a:ext uri="{FF2B5EF4-FFF2-40B4-BE49-F238E27FC236}">
                <a16:creationId xmlns:a16="http://schemas.microsoft.com/office/drawing/2014/main" id="{1F90903C-C104-434A-AE9D-A9371D862CA3}"/>
              </a:ext>
            </a:extLst>
          </p:cNvPr>
          <p:cNvSpPr txBox="1"/>
          <p:nvPr/>
        </p:nvSpPr>
        <p:spPr>
          <a:xfrm>
            <a:off x="5978178" y="1047254"/>
            <a:ext cx="3419395" cy="461665"/>
          </a:xfrm>
          <a:prstGeom prst="rect">
            <a:avLst/>
          </a:prstGeom>
          <a:noFill/>
        </p:spPr>
        <p:txBody>
          <a:bodyPr wrap="square" rtlCol="0">
            <a:spAutoFit/>
          </a:bodyPr>
          <a:lstStyle/>
          <a:p>
            <a:r>
              <a:rPr lang="de-DE" sz="1200" dirty="0"/>
              <a:t>Reihenfolge: FROM, WHERE, GROUP BY, HAVING, SELECT, ORDER BY, LIMIT</a:t>
            </a:r>
          </a:p>
        </p:txBody>
      </p:sp>
      <p:pic>
        <p:nvPicPr>
          <p:cNvPr id="5" name="Inhaltsplatzhalter 3">
            <a:extLst>
              <a:ext uri="{FF2B5EF4-FFF2-40B4-BE49-F238E27FC236}">
                <a16:creationId xmlns:a16="http://schemas.microsoft.com/office/drawing/2014/main" id="{3A65552C-ED2E-4F20-82C6-1EF399F4F0FE}"/>
              </a:ext>
            </a:extLst>
          </p:cNvPr>
          <p:cNvPicPr>
            <a:picLocks noGrp="1" noChangeAspect="1"/>
          </p:cNvPicPr>
          <p:nvPr>
            <p:ph idx="1"/>
          </p:nvPr>
        </p:nvPicPr>
        <p:blipFill>
          <a:blip r:embed="rId2"/>
          <a:stretch>
            <a:fillRect/>
          </a:stretch>
        </p:blipFill>
        <p:spPr bwMode="auto">
          <a:xfrm>
            <a:off x="1733471" y="3145432"/>
            <a:ext cx="5200650" cy="2181225"/>
          </a:xfrm>
          <a:prstGeom prst="rect">
            <a:avLst/>
          </a:prstGeom>
          <a:noFill/>
          <a:ln w="9525">
            <a:noFill/>
            <a:miter lim="800000"/>
            <a:headEnd/>
            <a:tailEnd/>
          </a:ln>
        </p:spPr>
      </p:pic>
      <p:sp>
        <p:nvSpPr>
          <p:cNvPr id="6" name="Rechteck 5">
            <a:extLst>
              <a:ext uri="{FF2B5EF4-FFF2-40B4-BE49-F238E27FC236}">
                <a16:creationId xmlns:a16="http://schemas.microsoft.com/office/drawing/2014/main" id="{B02FBA49-3D6E-42A3-8DFE-4694C3B95855}"/>
              </a:ext>
            </a:extLst>
          </p:cNvPr>
          <p:cNvSpPr/>
          <p:nvPr/>
        </p:nvSpPr>
        <p:spPr>
          <a:xfrm>
            <a:off x="568618" y="2096869"/>
            <a:ext cx="8229600" cy="646331"/>
          </a:xfrm>
          <a:prstGeom prst="rect">
            <a:avLst/>
          </a:prstGeom>
        </p:spPr>
        <p:txBody>
          <a:bodyPr wrap="square">
            <a:spAutoFit/>
          </a:bodyPr>
          <a:lstStyle/>
          <a:p>
            <a:r>
              <a:rPr lang="de-DE" dirty="0"/>
              <a:t>SELECT R-ID, </a:t>
            </a:r>
            <a:r>
              <a:rPr lang="de-DE" dirty="0" err="1">
                <a:solidFill>
                  <a:srgbClr val="FF0000"/>
                </a:solidFill>
              </a:rPr>
              <a:t>r.</a:t>
            </a:r>
            <a:r>
              <a:rPr lang="de-DE" dirty="0" err="1"/>
              <a:t>Nachname</a:t>
            </a:r>
            <a:r>
              <a:rPr lang="de-DE" dirty="0"/>
              <a:t>, </a:t>
            </a:r>
            <a:r>
              <a:rPr lang="de-DE" dirty="0" err="1">
                <a:solidFill>
                  <a:srgbClr val="FF0000"/>
                </a:solidFill>
              </a:rPr>
              <a:t>r.</a:t>
            </a:r>
            <a:r>
              <a:rPr lang="de-DE" dirty="0" err="1"/>
              <a:t>Vorname</a:t>
            </a:r>
            <a:r>
              <a:rPr lang="de-DE" dirty="0"/>
              <a:t>, SUM(Kosten) AS Gesamthonorar</a:t>
            </a:r>
          </a:p>
          <a:p>
            <a:r>
              <a:rPr lang="de-DE" dirty="0">
                <a:solidFill>
                  <a:srgbClr val="FF0000"/>
                </a:solidFill>
              </a:rPr>
              <a:t>FROM Referent r, </a:t>
            </a:r>
            <a:r>
              <a:rPr lang="de-DE" dirty="0" err="1">
                <a:solidFill>
                  <a:srgbClr val="FF0000"/>
                </a:solidFill>
              </a:rPr>
              <a:t>ReferentVeranstaltung</a:t>
            </a:r>
            <a:r>
              <a:rPr lang="de-DE" dirty="0">
                <a:solidFill>
                  <a:srgbClr val="FF0000"/>
                </a:solidFill>
              </a:rPr>
              <a:t> </a:t>
            </a:r>
            <a:r>
              <a:rPr lang="de-DE" dirty="0" err="1">
                <a:solidFill>
                  <a:srgbClr val="FF0000"/>
                </a:solidFill>
              </a:rPr>
              <a:t>rv</a:t>
            </a:r>
            <a:endParaRPr lang="de-DE" dirty="0">
              <a:solidFill>
                <a:srgbClr val="FF0000"/>
              </a:solidFill>
            </a:endParaRPr>
          </a:p>
        </p:txBody>
      </p:sp>
    </p:spTree>
    <p:extLst>
      <p:ext uri="{BB962C8B-B14F-4D97-AF65-F5344CB8AC3E}">
        <p14:creationId xmlns:p14="http://schemas.microsoft.com/office/powerpoint/2010/main" val="4209427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C73D20-62FA-4D84-B44C-34E0F081B0C3}"/>
              </a:ext>
            </a:extLst>
          </p:cNvPr>
          <p:cNvSpPr>
            <a:spLocks noGrp="1"/>
          </p:cNvSpPr>
          <p:nvPr>
            <p:ph type="title"/>
          </p:nvPr>
        </p:nvSpPr>
        <p:spPr/>
        <p:txBody>
          <a:bodyPr/>
          <a:lstStyle/>
          <a:p>
            <a:r>
              <a:rPr lang="de-DE" dirty="0"/>
              <a:t>2. WHERE</a:t>
            </a:r>
          </a:p>
        </p:txBody>
      </p:sp>
      <p:sp>
        <p:nvSpPr>
          <p:cNvPr id="4" name="Inhaltsplatzhalter 3">
            <a:extLst>
              <a:ext uri="{FF2B5EF4-FFF2-40B4-BE49-F238E27FC236}">
                <a16:creationId xmlns:a16="http://schemas.microsoft.com/office/drawing/2014/main" id="{4EC3DDDB-D6F9-4D7D-B82E-ABDF37DF94DA}"/>
              </a:ext>
            </a:extLst>
          </p:cNvPr>
          <p:cNvSpPr>
            <a:spLocks noGrp="1"/>
          </p:cNvSpPr>
          <p:nvPr>
            <p:ph idx="1"/>
          </p:nvPr>
        </p:nvSpPr>
        <p:spPr>
          <a:xfrm>
            <a:off x="457200" y="1600200"/>
            <a:ext cx="8229600" cy="1138773"/>
          </a:xfrm>
          <a:prstGeom prst="rect">
            <a:avLst/>
          </a:prstGeom>
        </p:spPr>
        <p:txBody>
          <a:bodyPr wrap="square">
            <a:spAutoFit/>
          </a:bodyPr>
          <a:lstStyle/>
          <a:p>
            <a:pPr marL="0" indent="0">
              <a:buNone/>
            </a:pPr>
            <a:r>
              <a:rPr lang="de-DE" sz="2000" dirty="0"/>
              <a:t>SELECT R-ID, </a:t>
            </a:r>
            <a:r>
              <a:rPr lang="de-DE" sz="2000" dirty="0" err="1"/>
              <a:t>r.Nachname</a:t>
            </a:r>
            <a:r>
              <a:rPr lang="de-DE" sz="2000" dirty="0"/>
              <a:t>, </a:t>
            </a:r>
            <a:r>
              <a:rPr lang="de-DE" sz="2000" dirty="0" err="1"/>
              <a:t>r.Vorname</a:t>
            </a:r>
            <a:r>
              <a:rPr lang="de-DE" sz="2000" dirty="0"/>
              <a:t>, SUM(Kosten) AS Gesamthonorar</a:t>
            </a:r>
          </a:p>
          <a:p>
            <a:pPr marL="0" indent="0">
              <a:buNone/>
            </a:pPr>
            <a:r>
              <a:rPr lang="de-DE" sz="2000" dirty="0"/>
              <a:t>FROM Referent r, </a:t>
            </a:r>
            <a:r>
              <a:rPr lang="de-DE" sz="2000" dirty="0" err="1"/>
              <a:t>ReferentVeranstaltung</a:t>
            </a:r>
            <a:r>
              <a:rPr lang="de-DE" sz="2000" dirty="0"/>
              <a:t> </a:t>
            </a:r>
            <a:r>
              <a:rPr lang="de-DE" sz="2000" dirty="0" err="1"/>
              <a:t>rv</a:t>
            </a:r>
            <a:endParaRPr lang="de-DE" sz="2000" dirty="0"/>
          </a:p>
          <a:p>
            <a:pPr marL="0" indent="0">
              <a:buNone/>
            </a:pPr>
            <a:r>
              <a:rPr lang="en-US" sz="2000" dirty="0">
                <a:solidFill>
                  <a:srgbClr val="FF0000"/>
                </a:solidFill>
              </a:rPr>
              <a:t>WHERE </a:t>
            </a:r>
            <a:r>
              <a:rPr lang="en-US" sz="2000" dirty="0" err="1">
                <a:solidFill>
                  <a:srgbClr val="FF0000"/>
                </a:solidFill>
              </a:rPr>
              <a:t>r.R</a:t>
            </a:r>
            <a:r>
              <a:rPr lang="en-US" sz="2000" dirty="0">
                <a:solidFill>
                  <a:srgbClr val="FF0000"/>
                </a:solidFill>
              </a:rPr>
              <a:t>-ID = </a:t>
            </a:r>
            <a:r>
              <a:rPr lang="en-US" sz="2000" dirty="0" err="1">
                <a:solidFill>
                  <a:srgbClr val="FF0000"/>
                </a:solidFill>
              </a:rPr>
              <a:t>rv.R</a:t>
            </a:r>
            <a:r>
              <a:rPr lang="en-US" sz="2000" dirty="0">
                <a:solidFill>
                  <a:srgbClr val="FF0000"/>
                </a:solidFill>
              </a:rPr>
              <a:t>-ID</a:t>
            </a:r>
            <a:endParaRPr lang="de-DE" sz="2000" dirty="0">
              <a:solidFill>
                <a:srgbClr val="FF0000"/>
              </a:solidFill>
            </a:endParaRPr>
          </a:p>
        </p:txBody>
      </p:sp>
      <p:pic>
        <p:nvPicPr>
          <p:cNvPr id="5" name="Grafik 4">
            <a:extLst>
              <a:ext uri="{FF2B5EF4-FFF2-40B4-BE49-F238E27FC236}">
                <a16:creationId xmlns:a16="http://schemas.microsoft.com/office/drawing/2014/main" id="{E5F290E1-43A2-42FB-AD6A-10B3A92F153C}"/>
              </a:ext>
            </a:extLst>
          </p:cNvPr>
          <p:cNvPicPr>
            <a:picLocks noChangeAspect="1"/>
          </p:cNvPicPr>
          <p:nvPr/>
        </p:nvPicPr>
        <p:blipFill>
          <a:blip r:embed="rId2"/>
          <a:stretch>
            <a:fillRect/>
          </a:stretch>
        </p:blipFill>
        <p:spPr>
          <a:xfrm>
            <a:off x="2929298" y="3238500"/>
            <a:ext cx="2686050" cy="2209800"/>
          </a:xfrm>
          <a:prstGeom prst="rect">
            <a:avLst/>
          </a:prstGeom>
        </p:spPr>
      </p:pic>
      <p:sp>
        <p:nvSpPr>
          <p:cNvPr id="6" name="Textfeld 5">
            <a:extLst>
              <a:ext uri="{FF2B5EF4-FFF2-40B4-BE49-F238E27FC236}">
                <a16:creationId xmlns:a16="http://schemas.microsoft.com/office/drawing/2014/main" id="{D755A220-C881-44E7-ACDC-3508440C6DDC}"/>
              </a:ext>
            </a:extLst>
          </p:cNvPr>
          <p:cNvSpPr txBox="1"/>
          <p:nvPr/>
        </p:nvSpPr>
        <p:spPr>
          <a:xfrm>
            <a:off x="5978178" y="1047254"/>
            <a:ext cx="3419395" cy="461665"/>
          </a:xfrm>
          <a:prstGeom prst="rect">
            <a:avLst/>
          </a:prstGeom>
          <a:noFill/>
        </p:spPr>
        <p:txBody>
          <a:bodyPr wrap="square" rtlCol="0">
            <a:spAutoFit/>
          </a:bodyPr>
          <a:lstStyle/>
          <a:p>
            <a:r>
              <a:rPr lang="de-DE" sz="1200" dirty="0"/>
              <a:t>Reihenfolge: FROM, WHERE, GROUP BY, HAVING, SELECT, ORDER BY, LIMIT</a:t>
            </a:r>
          </a:p>
        </p:txBody>
      </p:sp>
    </p:spTree>
    <p:extLst>
      <p:ext uri="{BB962C8B-B14F-4D97-AF65-F5344CB8AC3E}">
        <p14:creationId xmlns:p14="http://schemas.microsoft.com/office/powerpoint/2010/main" val="4034204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DFB230-F199-4226-9EB4-4E10BC44A6BB}"/>
              </a:ext>
            </a:extLst>
          </p:cNvPr>
          <p:cNvSpPr>
            <a:spLocks noGrp="1"/>
          </p:cNvSpPr>
          <p:nvPr>
            <p:ph type="title"/>
          </p:nvPr>
        </p:nvSpPr>
        <p:spPr/>
        <p:txBody>
          <a:bodyPr/>
          <a:lstStyle/>
          <a:p>
            <a:r>
              <a:rPr lang="de-DE" dirty="0"/>
              <a:t>Having</a:t>
            </a:r>
          </a:p>
        </p:txBody>
      </p:sp>
      <p:sp>
        <p:nvSpPr>
          <p:cNvPr id="3" name="Inhaltsplatzhalter 2">
            <a:extLst>
              <a:ext uri="{FF2B5EF4-FFF2-40B4-BE49-F238E27FC236}">
                <a16:creationId xmlns:a16="http://schemas.microsoft.com/office/drawing/2014/main" id="{DADAC8B0-4DAB-423C-9958-3A1522313817}"/>
              </a:ext>
            </a:extLst>
          </p:cNvPr>
          <p:cNvSpPr>
            <a:spLocks noGrp="1"/>
          </p:cNvSpPr>
          <p:nvPr>
            <p:ph idx="1"/>
          </p:nvPr>
        </p:nvSpPr>
        <p:spPr/>
        <p:txBody>
          <a:bodyPr/>
          <a:lstStyle/>
          <a:p>
            <a:pPr marL="0" indent="0">
              <a:buNone/>
            </a:pPr>
            <a:r>
              <a:rPr lang="de-DE" sz="2400" dirty="0"/>
              <a:t>Wenn man nicht an allen Gruppen interessiert ist, so kann man mit der </a:t>
            </a:r>
            <a:r>
              <a:rPr lang="de-DE" sz="2400" b="1" dirty="0"/>
              <a:t>HAVING-Klausel</a:t>
            </a:r>
            <a:r>
              <a:rPr lang="de-DE" sz="2400" dirty="0"/>
              <a:t> die in Frage kommenden Gruppen auswählen. Bildlich bedeutet das, dass man einige der entstandenen Gruppen von der weiteren Betrachtung ausschließt. </a:t>
            </a:r>
          </a:p>
        </p:txBody>
      </p:sp>
      <p:pic>
        <p:nvPicPr>
          <p:cNvPr id="5" name="Grafik 4">
            <a:extLst>
              <a:ext uri="{FF2B5EF4-FFF2-40B4-BE49-F238E27FC236}">
                <a16:creationId xmlns:a16="http://schemas.microsoft.com/office/drawing/2014/main" id="{F293F318-30A8-456E-AB1C-A6956410E3ED}"/>
              </a:ext>
            </a:extLst>
          </p:cNvPr>
          <p:cNvPicPr>
            <a:picLocks noChangeAspect="1"/>
          </p:cNvPicPr>
          <p:nvPr/>
        </p:nvPicPr>
        <p:blipFill>
          <a:blip r:embed="rId2"/>
          <a:stretch>
            <a:fillRect/>
          </a:stretch>
        </p:blipFill>
        <p:spPr>
          <a:xfrm>
            <a:off x="5291138" y="3049587"/>
            <a:ext cx="3619500" cy="3533775"/>
          </a:xfrm>
          <a:prstGeom prst="rect">
            <a:avLst/>
          </a:prstGeom>
        </p:spPr>
      </p:pic>
    </p:spTree>
    <p:extLst>
      <p:ext uri="{BB962C8B-B14F-4D97-AF65-F5344CB8AC3E}">
        <p14:creationId xmlns:p14="http://schemas.microsoft.com/office/powerpoint/2010/main" val="16568122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934E43-FD36-4367-A7EB-83503BFD2D3A}"/>
              </a:ext>
            </a:extLst>
          </p:cNvPr>
          <p:cNvSpPr>
            <a:spLocks noGrp="1"/>
          </p:cNvSpPr>
          <p:nvPr>
            <p:ph type="title"/>
          </p:nvPr>
        </p:nvSpPr>
        <p:spPr/>
        <p:txBody>
          <a:bodyPr/>
          <a:lstStyle/>
          <a:p>
            <a:r>
              <a:rPr lang="de-DE" dirty="0"/>
              <a:t>3. GROUP BY</a:t>
            </a:r>
          </a:p>
        </p:txBody>
      </p:sp>
      <p:sp>
        <p:nvSpPr>
          <p:cNvPr id="4" name="Inhaltsplatzhalter 3">
            <a:extLst>
              <a:ext uri="{FF2B5EF4-FFF2-40B4-BE49-F238E27FC236}">
                <a16:creationId xmlns:a16="http://schemas.microsoft.com/office/drawing/2014/main" id="{91E166BE-347F-4A8B-8EFF-AE4D1B925343}"/>
              </a:ext>
            </a:extLst>
          </p:cNvPr>
          <p:cNvSpPr txBox="1">
            <a:spLocks/>
          </p:cNvSpPr>
          <p:nvPr/>
        </p:nvSpPr>
        <p:spPr bwMode="auto">
          <a:xfrm>
            <a:off x="457200" y="1600200"/>
            <a:ext cx="8229600" cy="15081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defTabSz="457200" rtl="0" eaLnBrk="0" fontAlgn="base" hangingPunct="0">
              <a:spcBef>
                <a:spcPct val="20000"/>
              </a:spcBef>
              <a:spcAft>
                <a:spcPct val="0"/>
              </a:spcAft>
              <a:buFont typeface="Arial" pitchFamily="-1"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sz="2000" dirty="0"/>
              <a:t>SELECT R-ID, </a:t>
            </a:r>
            <a:r>
              <a:rPr lang="de-DE" sz="2000" dirty="0" err="1"/>
              <a:t>r.Nachname</a:t>
            </a:r>
            <a:r>
              <a:rPr lang="de-DE" sz="2000" dirty="0"/>
              <a:t>, </a:t>
            </a:r>
            <a:r>
              <a:rPr lang="de-DE" sz="2000" dirty="0" err="1"/>
              <a:t>r.Vorname</a:t>
            </a:r>
            <a:r>
              <a:rPr lang="de-DE" sz="2000" dirty="0"/>
              <a:t>, SUM(Kosten) AS Gesamthonorar</a:t>
            </a:r>
          </a:p>
          <a:p>
            <a:pPr marL="0" indent="0">
              <a:buFont typeface="Arial" pitchFamily="-1" charset="0"/>
              <a:buNone/>
            </a:pPr>
            <a:r>
              <a:rPr lang="de-DE" sz="2000" dirty="0"/>
              <a:t>FROM Referent r, </a:t>
            </a:r>
            <a:r>
              <a:rPr lang="de-DE" sz="2000" dirty="0" err="1"/>
              <a:t>ReferentVeranstaltung</a:t>
            </a:r>
            <a:r>
              <a:rPr lang="de-DE" sz="2000" dirty="0"/>
              <a:t> </a:t>
            </a:r>
            <a:r>
              <a:rPr lang="de-DE" sz="2000" dirty="0" err="1"/>
              <a:t>rv</a:t>
            </a:r>
            <a:endParaRPr lang="de-DE" sz="2000" dirty="0"/>
          </a:p>
          <a:p>
            <a:pPr marL="0" indent="0">
              <a:buFont typeface="Arial" pitchFamily="-1" charset="0"/>
              <a:buNone/>
            </a:pPr>
            <a:r>
              <a:rPr lang="en-US" sz="2000" dirty="0"/>
              <a:t>WHERE </a:t>
            </a:r>
            <a:r>
              <a:rPr lang="en-US" sz="2000" dirty="0" err="1"/>
              <a:t>r.R</a:t>
            </a:r>
            <a:r>
              <a:rPr lang="en-US" sz="2000" dirty="0"/>
              <a:t>-ID = </a:t>
            </a:r>
            <a:r>
              <a:rPr lang="en-US" sz="2000" dirty="0" err="1"/>
              <a:t>rv.R</a:t>
            </a:r>
            <a:r>
              <a:rPr lang="en-US" sz="2000" dirty="0"/>
              <a:t>-ID</a:t>
            </a:r>
          </a:p>
          <a:p>
            <a:pPr marL="0" indent="0">
              <a:buNone/>
            </a:pPr>
            <a:r>
              <a:rPr lang="en-US" sz="2000" dirty="0">
                <a:solidFill>
                  <a:srgbClr val="FF0000"/>
                </a:solidFill>
              </a:rPr>
              <a:t>GROUP BY R-ID</a:t>
            </a:r>
            <a:endParaRPr lang="de-DE" sz="2000" dirty="0">
              <a:solidFill>
                <a:srgbClr val="FF0000"/>
              </a:solidFill>
            </a:endParaRPr>
          </a:p>
        </p:txBody>
      </p:sp>
      <p:sp>
        <p:nvSpPr>
          <p:cNvPr id="5" name="Textfeld 4">
            <a:extLst>
              <a:ext uri="{FF2B5EF4-FFF2-40B4-BE49-F238E27FC236}">
                <a16:creationId xmlns:a16="http://schemas.microsoft.com/office/drawing/2014/main" id="{FBA51FE5-CD68-42A8-9E07-6459D065FBC6}"/>
              </a:ext>
            </a:extLst>
          </p:cNvPr>
          <p:cNvSpPr txBox="1"/>
          <p:nvPr/>
        </p:nvSpPr>
        <p:spPr>
          <a:xfrm>
            <a:off x="5978178" y="1047254"/>
            <a:ext cx="3419395" cy="461665"/>
          </a:xfrm>
          <a:prstGeom prst="rect">
            <a:avLst/>
          </a:prstGeom>
          <a:noFill/>
        </p:spPr>
        <p:txBody>
          <a:bodyPr wrap="square" rtlCol="0">
            <a:spAutoFit/>
          </a:bodyPr>
          <a:lstStyle/>
          <a:p>
            <a:r>
              <a:rPr lang="de-DE" sz="1200" dirty="0"/>
              <a:t>Reihenfolge: FROM, WHERE, GROUP BY, HAVING, SELECT, ORDER BY, LIMIT</a:t>
            </a:r>
          </a:p>
        </p:txBody>
      </p:sp>
    </p:spTree>
    <p:extLst>
      <p:ext uri="{BB962C8B-B14F-4D97-AF65-F5344CB8AC3E}">
        <p14:creationId xmlns:p14="http://schemas.microsoft.com/office/powerpoint/2010/main" val="1461670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B1D8FF-FC34-41EC-BEA2-15F478151073}"/>
              </a:ext>
            </a:extLst>
          </p:cNvPr>
          <p:cNvSpPr>
            <a:spLocks noGrp="1"/>
          </p:cNvSpPr>
          <p:nvPr>
            <p:ph type="title"/>
          </p:nvPr>
        </p:nvSpPr>
        <p:spPr/>
        <p:txBody>
          <a:bodyPr/>
          <a:lstStyle/>
          <a:p>
            <a:r>
              <a:rPr lang="de-DE" dirty="0"/>
              <a:t>4. HAVING</a:t>
            </a:r>
          </a:p>
        </p:txBody>
      </p:sp>
      <p:sp>
        <p:nvSpPr>
          <p:cNvPr id="4" name="Inhaltsplatzhalter 3">
            <a:extLst>
              <a:ext uri="{FF2B5EF4-FFF2-40B4-BE49-F238E27FC236}">
                <a16:creationId xmlns:a16="http://schemas.microsoft.com/office/drawing/2014/main" id="{24672983-33A3-4674-A887-E569EC200F25}"/>
              </a:ext>
            </a:extLst>
          </p:cNvPr>
          <p:cNvSpPr txBox="1">
            <a:spLocks/>
          </p:cNvSpPr>
          <p:nvPr/>
        </p:nvSpPr>
        <p:spPr bwMode="auto">
          <a:xfrm>
            <a:off x="457200" y="1600200"/>
            <a:ext cx="8229600" cy="1877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defTabSz="457200" rtl="0" eaLnBrk="0" fontAlgn="base" hangingPunct="0">
              <a:spcBef>
                <a:spcPct val="20000"/>
              </a:spcBef>
              <a:spcAft>
                <a:spcPct val="0"/>
              </a:spcAft>
              <a:buFont typeface="Arial" pitchFamily="-1"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sz="2000" dirty="0"/>
              <a:t>SELECT R-ID, </a:t>
            </a:r>
            <a:r>
              <a:rPr lang="de-DE" sz="2000" dirty="0" err="1"/>
              <a:t>r.Nachname</a:t>
            </a:r>
            <a:r>
              <a:rPr lang="de-DE" sz="2000" dirty="0"/>
              <a:t>, </a:t>
            </a:r>
            <a:r>
              <a:rPr lang="de-DE" sz="2000" dirty="0" err="1"/>
              <a:t>r.Vorname</a:t>
            </a:r>
            <a:r>
              <a:rPr lang="de-DE" sz="2000" dirty="0"/>
              <a:t>, SUM(Kosten) AS Gesamthonorar</a:t>
            </a:r>
          </a:p>
          <a:p>
            <a:pPr marL="0" indent="0">
              <a:buFont typeface="Arial" pitchFamily="-1" charset="0"/>
              <a:buNone/>
            </a:pPr>
            <a:r>
              <a:rPr lang="de-DE" sz="2000" dirty="0"/>
              <a:t>FROM Referent r, </a:t>
            </a:r>
            <a:r>
              <a:rPr lang="de-DE" sz="2000" dirty="0" err="1"/>
              <a:t>ReferentVeranstaltung</a:t>
            </a:r>
            <a:r>
              <a:rPr lang="de-DE" sz="2000" dirty="0"/>
              <a:t> </a:t>
            </a:r>
            <a:r>
              <a:rPr lang="de-DE" sz="2000" dirty="0" err="1"/>
              <a:t>rv</a:t>
            </a:r>
            <a:endParaRPr lang="de-DE" sz="2000" dirty="0"/>
          </a:p>
          <a:p>
            <a:pPr marL="0" indent="0">
              <a:buFont typeface="Arial" pitchFamily="-1" charset="0"/>
              <a:buNone/>
            </a:pPr>
            <a:r>
              <a:rPr lang="en-US" sz="2000" dirty="0"/>
              <a:t>WHERE </a:t>
            </a:r>
            <a:r>
              <a:rPr lang="en-US" sz="2000" dirty="0" err="1"/>
              <a:t>r.R</a:t>
            </a:r>
            <a:r>
              <a:rPr lang="en-US" sz="2000" dirty="0"/>
              <a:t>-ID = </a:t>
            </a:r>
            <a:r>
              <a:rPr lang="en-US" sz="2000" dirty="0" err="1"/>
              <a:t>rv.R</a:t>
            </a:r>
            <a:r>
              <a:rPr lang="en-US" sz="2000" dirty="0"/>
              <a:t>-ID</a:t>
            </a:r>
          </a:p>
          <a:p>
            <a:pPr marL="0" indent="0">
              <a:buNone/>
            </a:pPr>
            <a:r>
              <a:rPr lang="en-US" sz="2000" dirty="0"/>
              <a:t>GROUP BY R-ID</a:t>
            </a:r>
          </a:p>
          <a:p>
            <a:pPr marL="0" indent="0">
              <a:buNone/>
            </a:pPr>
            <a:r>
              <a:rPr lang="de-DE" sz="2000" dirty="0">
                <a:solidFill>
                  <a:srgbClr val="FF0000"/>
                </a:solidFill>
              </a:rPr>
              <a:t>HAVING Gesamthonorar &gt; 10000;</a:t>
            </a:r>
          </a:p>
        </p:txBody>
      </p:sp>
    </p:spTree>
    <p:extLst>
      <p:ext uri="{BB962C8B-B14F-4D97-AF65-F5344CB8AC3E}">
        <p14:creationId xmlns:p14="http://schemas.microsoft.com/office/powerpoint/2010/main" val="1949803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D27ACB-90E0-4E7A-AF1F-9E6D8FBB6359}"/>
              </a:ext>
            </a:extLst>
          </p:cNvPr>
          <p:cNvSpPr>
            <a:spLocks noGrp="1"/>
          </p:cNvSpPr>
          <p:nvPr>
            <p:ph type="title"/>
          </p:nvPr>
        </p:nvSpPr>
        <p:spPr/>
        <p:txBody>
          <a:bodyPr/>
          <a:lstStyle/>
          <a:p>
            <a:r>
              <a:rPr lang="de-DE" dirty="0"/>
              <a:t>Kriterien zur Auswahl</a:t>
            </a:r>
          </a:p>
        </p:txBody>
      </p:sp>
      <p:sp>
        <p:nvSpPr>
          <p:cNvPr id="3" name="Inhaltsplatzhalter 2">
            <a:extLst>
              <a:ext uri="{FF2B5EF4-FFF2-40B4-BE49-F238E27FC236}">
                <a16:creationId xmlns:a16="http://schemas.microsoft.com/office/drawing/2014/main" id="{1A29EC9A-DC93-4F93-8FF7-2CB09FF211BA}"/>
              </a:ext>
            </a:extLst>
          </p:cNvPr>
          <p:cNvSpPr>
            <a:spLocks noGrp="1"/>
          </p:cNvSpPr>
          <p:nvPr>
            <p:ph idx="1"/>
          </p:nvPr>
        </p:nvSpPr>
        <p:spPr/>
        <p:txBody>
          <a:bodyPr/>
          <a:lstStyle/>
          <a:p>
            <a:r>
              <a:rPr lang="de-DE" sz="2800" dirty="0"/>
              <a:t>Gruppeneigenschaft: danach wie die Gruppen gebildet wurden</a:t>
            </a:r>
          </a:p>
          <a:p>
            <a:r>
              <a:rPr lang="de-DE" sz="2800" dirty="0"/>
              <a:t>Aggregatfunktion, die eine Gruppeneigenschaft bestimmt</a:t>
            </a:r>
          </a:p>
          <a:p>
            <a:endParaRPr lang="de-DE" sz="2800" dirty="0"/>
          </a:p>
          <a:p>
            <a:pPr marL="0" indent="0">
              <a:buNone/>
            </a:pPr>
            <a:r>
              <a:rPr lang="de-DE" sz="2800" dirty="0"/>
              <a:t>In einer </a:t>
            </a:r>
            <a:r>
              <a:rPr lang="de-DE" sz="2800" b="1" dirty="0"/>
              <a:t>HAVING-Klausel</a:t>
            </a:r>
            <a:r>
              <a:rPr lang="de-DE" sz="2800" dirty="0"/>
              <a:t> wird häufig eine Aggregatfunktion benutzt; in einer </a:t>
            </a:r>
            <a:r>
              <a:rPr lang="de-DE" sz="2800" b="1" dirty="0"/>
              <a:t>WHERE-Klausel </a:t>
            </a:r>
            <a:r>
              <a:rPr lang="de-DE" sz="2800" dirty="0"/>
              <a:t>darf  </a:t>
            </a:r>
            <a:r>
              <a:rPr lang="de-DE" sz="2800" b="1" u="sng" dirty="0"/>
              <a:t>nie</a:t>
            </a:r>
            <a:r>
              <a:rPr lang="de-DE" sz="2800" dirty="0"/>
              <a:t> eine Aggregatfunktion benutzt werden!</a:t>
            </a:r>
          </a:p>
        </p:txBody>
      </p:sp>
    </p:spTree>
    <p:extLst>
      <p:ext uri="{BB962C8B-B14F-4D97-AF65-F5344CB8AC3E}">
        <p14:creationId xmlns:p14="http://schemas.microsoft.com/office/powerpoint/2010/main" val="686843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el 1"/>
          <p:cNvSpPr>
            <a:spLocks noGrp="1"/>
          </p:cNvSpPr>
          <p:nvPr>
            <p:ph type="ctrTitle"/>
          </p:nvPr>
        </p:nvSpPr>
        <p:spPr>
          <a:xfrm>
            <a:off x="685800" y="536575"/>
            <a:ext cx="7772400" cy="1470025"/>
          </a:xfrm>
        </p:spPr>
        <p:txBody>
          <a:bodyPr/>
          <a:lstStyle/>
          <a:p>
            <a:pPr eaLnBrk="1" hangingPunct="1"/>
            <a:r>
              <a:rPr lang="de-DE">
                <a:ea typeface="ＭＳ Ｐゴシック" pitchFamily="-1" charset="-128"/>
                <a:cs typeface="ＭＳ Ｐゴシック" pitchFamily="-1" charset="-128"/>
              </a:rPr>
              <a:t>Noch einmal der Merksatz:</a:t>
            </a:r>
          </a:p>
        </p:txBody>
      </p:sp>
      <p:sp>
        <p:nvSpPr>
          <p:cNvPr id="3" name="Textfeld 2"/>
          <p:cNvSpPr txBox="1"/>
          <p:nvPr/>
        </p:nvSpPr>
        <p:spPr>
          <a:xfrm>
            <a:off x="999067" y="2006600"/>
            <a:ext cx="7376182" cy="754053"/>
          </a:xfrm>
          <a:prstGeom prst="rect">
            <a:avLst/>
          </a:prstGeom>
        </p:spPr>
        <p:style>
          <a:lnRef idx="1">
            <a:schemeClr val="accent6"/>
          </a:lnRef>
          <a:fillRef idx="2">
            <a:schemeClr val="accent6"/>
          </a:fillRef>
          <a:effectRef idx="1">
            <a:schemeClr val="accent6"/>
          </a:effectRef>
          <a:fontRef idx="minor">
            <a:schemeClr val="dk1"/>
          </a:fontRef>
        </p:style>
        <p:txBody>
          <a:bodyPr wrap="none" rtlCol="0">
            <a:spAutoFit/>
          </a:bodyPr>
          <a:lstStyle/>
          <a:p>
            <a:r>
              <a:rPr lang="de-DE" sz="4300">
                <a:solidFill>
                  <a:srgbClr val="FF0000"/>
                </a:solidFill>
              </a:rPr>
              <a:t>W</a:t>
            </a:r>
            <a:r>
              <a:rPr lang="de-DE" sz="4300"/>
              <a:t>arum </a:t>
            </a:r>
            <a:r>
              <a:rPr lang="de-DE" sz="4300">
                <a:solidFill>
                  <a:srgbClr val="0000FF"/>
                </a:solidFill>
              </a:rPr>
              <a:t>g</a:t>
            </a:r>
            <a:r>
              <a:rPr lang="de-DE" sz="4300"/>
              <a:t>eht </a:t>
            </a:r>
            <a:r>
              <a:rPr lang="de-DE" sz="4300">
                <a:solidFill>
                  <a:schemeClr val="accent6">
                    <a:lumMod val="75000"/>
                  </a:schemeClr>
                </a:solidFill>
              </a:rPr>
              <a:t>H</a:t>
            </a:r>
            <a:r>
              <a:rPr lang="de-DE" sz="4300"/>
              <a:t>erbert </a:t>
            </a:r>
            <a:r>
              <a:rPr lang="de-DE" sz="4300">
                <a:solidFill>
                  <a:srgbClr val="008000"/>
                </a:solidFill>
              </a:rPr>
              <a:t>o</a:t>
            </a:r>
            <a:r>
              <a:rPr lang="de-DE" sz="4300"/>
              <a:t>ft </a:t>
            </a:r>
            <a:r>
              <a:rPr lang="de-DE" sz="4300">
                <a:solidFill>
                  <a:srgbClr val="953735"/>
                </a:solidFill>
              </a:rPr>
              <a:t>l</a:t>
            </a:r>
            <a:r>
              <a:rPr lang="de-DE" sz="4300"/>
              <a:t>aufen?</a:t>
            </a:r>
          </a:p>
        </p:txBody>
      </p:sp>
      <p:sp>
        <p:nvSpPr>
          <p:cNvPr id="4" name="Textfeld 3"/>
          <p:cNvSpPr txBox="1"/>
          <p:nvPr/>
        </p:nvSpPr>
        <p:spPr>
          <a:xfrm>
            <a:off x="2870199" y="3014133"/>
            <a:ext cx="3623733" cy="3108544"/>
          </a:xfrm>
          <a:prstGeom prst="rect">
            <a:avLst/>
          </a:prstGeom>
          <a:noFill/>
        </p:spPr>
        <p:txBody>
          <a:bodyPr wrap="square" rtlCol="0">
            <a:spAutoFit/>
          </a:bodyPr>
          <a:lstStyle/>
          <a:p>
            <a:r>
              <a:rPr lang="de-DE" sz="2800" b="1">
                <a:latin typeface="Courier New"/>
                <a:cs typeface="Courier New"/>
              </a:rPr>
              <a:t>SELECT ... </a:t>
            </a:r>
          </a:p>
          <a:p>
            <a:r>
              <a:rPr lang="de-DE" sz="2800" b="1">
                <a:latin typeface="Courier New"/>
                <a:cs typeface="Courier New"/>
              </a:rPr>
              <a:t>FROM ... </a:t>
            </a:r>
          </a:p>
          <a:p>
            <a:r>
              <a:rPr lang="de-DE" sz="2800" b="1">
                <a:latin typeface="Courier New"/>
                <a:cs typeface="Courier New"/>
              </a:rPr>
              <a:t>	</a:t>
            </a:r>
            <a:r>
              <a:rPr lang="de-DE" sz="2800" b="1">
                <a:solidFill>
                  <a:srgbClr val="FF0000"/>
                </a:solidFill>
                <a:latin typeface="Courier New"/>
                <a:cs typeface="Courier New"/>
              </a:rPr>
              <a:t>W</a:t>
            </a:r>
            <a:r>
              <a:rPr lang="de-DE" sz="2800" b="1">
                <a:latin typeface="Courier New"/>
                <a:cs typeface="Courier New"/>
              </a:rPr>
              <a:t>HERE ... </a:t>
            </a:r>
          </a:p>
          <a:p>
            <a:r>
              <a:rPr lang="de-DE" sz="2800" b="1">
                <a:latin typeface="Courier New"/>
                <a:cs typeface="Courier New"/>
              </a:rPr>
              <a:t>	</a:t>
            </a:r>
            <a:r>
              <a:rPr lang="de-DE" sz="2800" b="1">
                <a:solidFill>
                  <a:srgbClr val="0000FF"/>
                </a:solidFill>
                <a:latin typeface="Courier New"/>
                <a:cs typeface="Courier New"/>
              </a:rPr>
              <a:t>G</a:t>
            </a:r>
            <a:r>
              <a:rPr lang="de-DE" sz="2800" b="1">
                <a:latin typeface="Courier New"/>
                <a:cs typeface="Courier New"/>
              </a:rPr>
              <a:t>ROUP BY ...</a:t>
            </a:r>
          </a:p>
          <a:p>
            <a:r>
              <a:rPr lang="de-DE" sz="2800" b="1">
                <a:latin typeface="Courier New"/>
                <a:cs typeface="Courier New"/>
              </a:rPr>
              <a:t>	</a:t>
            </a:r>
            <a:r>
              <a:rPr lang="de-DE" sz="2800" b="1">
                <a:solidFill>
                  <a:srgbClr val="E46C0A"/>
                </a:solidFill>
                <a:latin typeface="Courier New"/>
                <a:cs typeface="Courier New"/>
              </a:rPr>
              <a:t>H</a:t>
            </a:r>
            <a:r>
              <a:rPr lang="de-DE" sz="2800" b="1">
                <a:latin typeface="Courier New"/>
                <a:cs typeface="Courier New"/>
              </a:rPr>
              <a:t>AVING ...</a:t>
            </a:r>
          </a:p>
          <a:p>
            <a:r>
              <a:rPr lang="de-DE" sz="2800" b="1">
                <a:latin typeface="Courier New"/>
                <a:cs typeface="Courier New"/>
              </a:rPr>
              <a:t>	</a:t>
            </a:r>
            <a:r>
              <a:rPr lang="de-DE" sz="2800" b="1">
                <a:solidFill>
                  <a:srgbClr val="008000"/>
                </a:solidFill>
                <a:latin typeface="Courier New"/>
                <a:cs typeface="Courier New"/>
              </a:rPr>
              <a:t>O</a:t>
            </a:r>
            <a:r>
              <a:rPr lang="de-DE" sz="2800" b="1">
                <a:latin typeface="Courier New"/>
                <a:cs typeface="Courier New"/>
              </a:rPr>
              <a:t>RDER BY ... </a:t>
            </a:r>
          </a:p>
          <a:p>
            <a:r>
              <a:rPr lang="de-DE" sz="2800" b="1">
                <a:latin typeface="Courier New"/>
                <a:cs typeface="Courier New"/>
              </a:rPr>
              <a:t>	</a:t>
            </a:r>
            <a:r>
              <a:rPr lang="de-DE" sz="2800" b="1">
                <a:solidFill>
                  <a:schemeClr val="accent2">
                    <a:lumMod val="75000"/>
                  </a:schemeClr>
                </a:solidFill>
                <a:latin typeface="Courier New"/>
                <a:cs typeface="Courier New"/>
              </a:rPr>
              <a:t>L</a:t>
            </a:r>
            <a:r>
              <a:rPr lang="de-DE" sz="2800" b="1">
                <a:latin typeface="Courier New"/>
                <a:cs typeface="Courier New"/>
              </a:rPr>
              <a:t>IMIT</a:t>
            </a:r>
          </a:p>
        </p:txBody>
      </p:sp>
    </p:spTree>
    <p:extLst>
      <p:ext uri="{BB962C8B-B14F-4D97-AF65-F5344CB8AC3E}">
        <p14:creationId xmlns:p14="http://schemas.microsoft.com/office/powerpoint/2010/main" val="109603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Beispieldatenbank "Kunden"</a:t>
            </a:r>
          </a:p>
        </p:txBody>
      </p:sp>
      <p:sp>
        <p:nvSpPr>
          <p:cNvPr id="4" name="Textfeld 3"/>
          <p:cNvSpPr txBox="1"/>
          <p:nvPr/>
        </p:nvSpPr>
        <p:spPr>
          <a:xfrm>
            <a:off x="816267" y="2435069"/>
            <a:ext cx="7511466" cy="1692771"/>
          </a:xfrm>
          <a:prstGeom prst="rect">
            <a:avLst/>
          </a:prstGeom>
          <a:noFill/>
        </p:spPr>
        <p:txBody>
          <a:bodyPr wrap="none" rtlCol="0">
            <a:spAutoFit/>
          </a:bodyPr>
          <a:lstStyle/>
          <a:p>
            <a:r>
              <a:rPr lang="de-DE" sz="2600" dirty="0" err="1"/>
              <a:t>kunden</a:t>
            </a:r>
            <a:r>
              <a:rPr lang="de-DE" sz="2600" dirty="0"/>
              <a:t> (</a:t>
            </a:r>
            <a:r>
              <a:rPr lang="de-DE" sz="2600" u="sng" dirty="0" err="1"/>
              <a:t>kunde_id</a:t>
            </a:r>
            <a:r>
              <a:rPr lang="de-DE" sz="2600" dirty="0"/>
              <a:t>, </a:t>
            </a:r>
            <a:r>
              <a:rPr lang="de-DE" sz="2600" dirty="0" err="1"/>
              <a:t>name</a:t>
            </a:r>
            <a:r>
              <a:rPr lang="de-DE" sz="2600" dirty="0"/>
              <a:t>, </a:t>
            </a:r>
            <a:r>
              <a:rPr lang="de-DE" sz="2600" dirty="0">
                <a:latin typeface="Wingdings"/>
                <a:ea typeface="Wingdings"/>
                <a:cs typeface="Wingdings"/>
              </a:rPr>
              <a:t></a:t>
            </a:r>
            <a:r>
              <a:rPr lang="de-DE" sz="2600" dirty="0" err="1">
                <a:latin typeface="Arial"/>
                <a:ea typeface="Wingdings"/>
                <a:cs typeface="Arial"/>
              </a:rPr>
              <a:t>ort_</a:t>
            </a:r>
            <a:r>
              <a:rPr lang="de-DE" sz="2600" dirty="0" err="1"/>
              <a:t>postleitzahl</a:t>
            </a:r>
            <a:r>
              <a:rPr lang="de-DE" sz="2600" dirty="0"/>
              <a:t>, </a:t>
            </a:r>
          </a:p>
          <a:p>
            <a:r>
              <a:rPr lang="de-DE" sz="2600" dirty="0"/>
              <a:t>								</a:t>
            </a:r>
            <a:r>
              <a:rPr lang="de-DE" sz="2600" dirty="0" err="1"/>
              <a:t>kontostand_giro</a:t>
            </a:r>
            <a:r>
              <a:rPr lang="de-DE" sz="2600" dirty="0"/>
              <a:t>, </a:t>
            </a:r>
            <a:r>
              <a:rPr lang="de-DE" sz="2600" dirty="0" err="1"/>
              <a:t>kredit</a:t>
            </a:r>
            <a:r>
              <a:rPr lang="de-DE" sz="2600" dirty="0"/>
              <a:t>)</a:t>
            </a:r>
          </a:p>
          <a:p>
            <a:r>
              <a:rPr lang="de-DE" sz="2600" dirty="0"/>
              <a:t>orte (</a:t>
            </a:r>
            <a:r>
              <a:rPr lang="de-DE" sz="2600" u="sng" dirty="0" err="1"/>
              <a:t>postleitzahl</a:t>
            </a:r>
            <a:r>
              <a:rPr lang="de-DE" sz="2600" dirty="0"/>
              <a:t>, </a:t>
            </a:r>
            <a:r>
              <a:rPr lang="de-DE" sz="2600" dirty="0" err="1"/>
              <a:t>name</a:t>
            </a:r>
            <a:r>
              <a:rPr lang="de-DE" sz="2600" dirty="0"/>
              <a:t>, </a:t>
            </a:r>
            <a:r>
              <a:rPr lang="de-DE" sz="2600" dirty="0" err="1"/>
              <a:t>einwohnerzahl</a:t>
            </a:r>
            <a:r>
              <a:rPr lang="de-DE" sz="2600" dirty="0"/>
              <a:t>, </a:t>
            </a:r>
          </a:p>
          <a:p>
            <a:r>
              <a:rPr lang="de-DE" sz="2600" dirty="0"/>
              <a:t>								</a:t>
            </a:r>
            <a:r>
              <a:rPr lang="de-DE" sz="2600" dirty="0" err="1"/>
              <a:t>anzahl_telefonleitungen</a:t>
            </a:r>
            <a:r>
              <a:rPr lang="de-DE" sz="260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Beispieldatenbank "Kunden"</a:t>
            </a:r>
          </a:p>
        </p:txBody>
      </p:sp>
      <p:sp>
        <p:nvSpPr>
          <p:cNvPr id="4" name="Textfeld 3"/>
          <p:cNvSpPr txBox="1"/>
          <p:nvPr/>
        </p:nvSpPr>
        <p:spPr>
          <a:xfrm>
            <a:off x="152400" y="1417638"/>
            <a:ext cx="7906256" cy="707886"/>
          </a:xfrm>
          <a:prstGeom prst="rect">
            <a:avLst/>
          </a:prstGeom>
          <a:noFill/>
        </p:spPr>
        <p:txBody>
          <a:bodyPr wrap="none" rtlCol="0">
            <a:spAutoFit/>
          </a:bodyPr>
          <a:lstStyle/>
          <a:p>
            <a:r>
              <a:rPr lang="de-DE" sz="2000"/>
              <a:t>kunden (</a:t>
            </a:r>
            <a:r>
              <a:rPr lang="de-DE" sz="2000" u="sng"/>
              <a:t>kunde_id</a:t>
            </a:r>
            <a:r>
              <a:rPr lang="de-DE" sz="2000"/>
              <a:t>, name, </a:t>
            </a:r>
            <a:r>
              <a:rPr lang="de-DE" sz="2000">
                <a:latin typeface="Wingdings"/>
                <a:ea typeface="Wingdings"/>
                <a:cs typeface="Wingdings"/>
              </a:rPr>
              <a:t></a:t>
            </a:r>
            <a:r>
              <a:rPr lang="de-DE" sz="2000">
                <a:latin typeface="Arial"/>
                <a:ea typeface="Wingdings"/>
                <a:cs typeface="Arial"/>
              </a:rPr>
              <a:t>ort_</a:t>
            </a:r>
            <a:r>
              <a:rPr lang="de-DE" sz="2000"/>
              <a:t>postleitzahl, kontostand_giro, kredit)</a:t>
            </a:r>
          </a:p>
          <a:p>
            <a:r>
              <a:rPr lang="de-DE" sz="2000"/>
              <a:t>orte (</a:t>
            </a:r>
            <a:r>
              <a:rPr lang="de-DE" sz="2000" u="sng"/>
              <a:t>postleitzahl</a:t>
            </a:r>
            <a:r>
              <a:rPr lang="de-DE" sz="2000"/>
              <a:t>, name, einwohnerzahl,	anzahl_telefonleitungen)</a:t>
            </a:r>
          </a:p>
        </p:txBody>
      </p:sp>
      <p:pic>
        <p:nvPicPr>
          <p:cNvPr id="6" name="Bild 5"/>
          <p:cNvPicPr>
            <a:picLocks noChangeAspect="1"/>
          </p:cNvPicPr>
          <p:nvPr/>
        </p:nvPicPr>
        <p:blipFill>
          <a:blip r:embed="rId2"/>
          <a:stretch>
            <a:fillRect/>
          </a:stretch>
        </p:blipFill>
        <p:spPr>
          <a:xfrm>
            <a:off x="152399" y="2125524"/>
            <a:ext cx="6739277" cy="1397546"/>
          </a:xfrm>
          <a:prstGeom prst="rect">
            <a:avLst/>
          </a:prstGeom>
        </p:spPr>
      </p:pic>
      <p:pic>
        <p:nvPicPr>
          <p:cNvPr id="8" name="Bild 7"/>
          <p:cNvPicPr>
            <a:picLocks noChangeAspect="1"/>
          </p:cNvPicPr>
          <p:nvPr/>
        </p:nvPicPr>
        <p:blipFill rotWithShape="1">
          <a:blip r:embed="rId3"/>
          <a:srcRect b="11908"/>
          <a:stretch/>
        </p:blipFill>
        <p:spPr>
          <a:xfrm>
            <a:off x="2102143" y="3523070"/>
            <a:ext cx="6918687" cy="322486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Inhaltsplatzhalter 2"/>
          <p:cNvSpPr>
            <a:spLocks noGrp="1"/>
          </p:cNvSpPr>
          <p:nvPr>
            <p:ph idx="1"/>
          </p:nvPr>
        </p:nvSpPr>
        <p:spPr>
          <a:xfrm>
            <a:off x="301625" y="1989138"/>
            <a:ext cx="8229600" cy="4741862"/>
          </a:xfrm>
        </p:spPr>
        <p:txBody>
          <a:bodyPr/>
          <a:lstStyle/>
          <a:p>
            <a:pPr eaLnBrk="1" hangingPunct="1">
              <a:buNone/>
            </a:pPr>
            <a:r>
              <a:rPr lang="de-DE" sz="200" b="1" dirty="0">
                <a:solidFill>
                  <a:srgbClr val="FF0000"/>
                </a:solidFill>
                <a:latin typeface="Courier New" pitchFamily="-1" charset="0"/>
                <a:ea typeface="Courier New" pitchFamily="-1" charset="0"/>
                <a:cs typeface="Courier New" pitchFamily="-1" charset="0"/>
              </a:rPr>
              <a:t>DROP DATABASE IF EXISTS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CREATE DATABASE  IF NOT EXISTS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/*!40100 DEFAULT CHARACTER SET latin1 */;</a:t>
            </a:r>
          </a:p>
          <a:p>
            <a:pPr eaLnBrk="1" hangingPunct="1">
              <a:buNone/>
            </a:pPr>
            <a:r>
              <a:rPr lang="de-DE" sz="200" b="1" dirty="0">
                <a:solidFill>
                  <a:srgbClr val="FF0000"/>
                </a:solidFill>
                <a:latin typeface="Courier New" pitchFamily="-1" charset="0"/>
                <a:ea typeface="Courier New" pitchFamily="-1" charset="0"/>
                <a:cs typeface="Courier New" pitchFamily="-1" charset="0"/>
              </a:rPr>
              <a:t>USE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MySQL </a:t>
            </a:r>
            <a:r>
              <a:rPr lang="de-DE" sz="200" b="1" dirty="0" err="1">
                <a:solidFill>
                  <a:srgbClr val="FF0000"/>
                </a:solidFill>
                <a:latin typeface="Courier New" pitchFamily="-1" charset="0"/>
                <a:ea typeface="Courier New" pitchFamily="-1" charset="0"/>
                <a:cs typeface="Courier New" pitchFamily="-1" charset="0"/>
              </a:rPr>
              <a:t>dump</a:t>
            </a:r>
            <a:r>
              <a:rPr lang="de-DE" sz="200" b="1" dirty="0">
                <a:solidFill>
                  <a:srgbClr val="FF0000"/>
                </a:solidFill>
                <a:latin typeface="Courier New" pitchFamily="-1" charset="0"/>
                <a:ea typeface="Courier New" pitchFamily="-1" charset="0"/>
                <a:cs typeface="Courier New" pitchFamily="-1" charset="0"/>
              </a:rPr>
              <a:t> 10.13  </a:t>
            </a:r>
            <a:r>
              <a:rPr lang="de-DE" sz="200" b="1" dirty="0" err="1">
                <a:solidFill>
                  <a:srgbClr val="FF0000"/>
                </a:solidFill>
                <a:latin typeface="Courier New" pitchFamily="-1" charset="0"/>
                <a:ea typeface="Courier New" pitchFamily="-1" charset="0"/>
                <a:cs typeface="Courier New" pitchFamily="-1" charset="0"/>
              </a:rPr>
              <a:t>Distrib</a:t>
            </a:r>
            <a:r>
              <a:rPr lang="de-DE" sz="200" b="1" dirty="0">
                <a:solidFill>
                  <a:srgbClr val="FF0000"/>
                </a:solidFill>
                <a:latin typeface="Courier New" pitchFamily="-1" charset="0"/>
                <a:ea typeface="Courier New" pitchFamily="-1" charset="0"/>
                <a:cs typeface="Courier New" pitchFamily="-1" charset="0"/>
              </a:rPr>
              <a:t> 5.7.12, </a:t>
            </a:r>
            <a:r>
              <a:rPr lang="de-DE" sz="200" b="1" dirty="0" err="1">
                <a:solidFill>
                  <a:srgbClr val="FF0000"/>
                </a:solidFill>
                <a:latin typeface="Courier New" pitchFamily="-1" charset="0"/>
                <a:ea typeface="Courier New" pitchFamily="-1" charset="0"/>
                <a:cs typeface="Courier New" pitchFamily="-1" charset="0"/>
              </a:rPr>
              <a:t>for</a:t>
            </a:r>
            <a:r>
              <a:rPr lang="de-DE" sz="200" b="1" dirty="0">
                <a:solidFill>
                  <a:srgbClr val="FF0000"/>
                </a:solidFill>
                <a:latin typeface="Courier New" pitchFamily="-1" charset="0"/>
                <a:ea typeface="Courier New" pitchFamily="-1" charset="0"/>
                <a:cs typeface="Courier New" pitchFamily="-1" charset="0"/>
              </a:rPr>
              <a:t> osx10.9 (x86_64)</a:t>
            </a: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Host: 127.0.0.1    Database: Kunden</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p>
          <a:p>
            <a:pPr eaLnBrk="1" hangingPunct="1">
              <a:buNone/>
            </a:pPr>
            <a:r>
              <a:rPr lang="de-DE" sz="200" b="1" dirty="0">
                <a:solidFill>
                  <a:srgbClr val="FF0000"/>
                </a:solidFill>
                <a:latin typeface="Courier New" pitchFamily="-1" charset="0"/>
                <a:ea typeface="Courier New" pitchFamily="-1" charset="0"/>
                <a:cs typeface="Courier New" pitchFamily="-1" charset="0"/>
              </a:rPr>
              <a:t>-- Server </a:t>
            </a:r>
            <a:r>
              <a:rPr lang="de-DE" sz="200" b="1" dirty="0" err="1">
                <a:solidFill>
                  <a:srgbClr val="FF0000"/>
                </a:solidFill>
                <a:latin typeface="Courier New" pitchFamily="-1" charset="0"/>
                <a:ea typeface="Courier New" pitchFamily="-1" charset="0"/>
                <a:cs typeface="Courier New" pitchFamily="-1" charset="0"/>
              </a:rPr>
              <a:t>version</a:t>
            </a:r>
            <a:r>
              <a:rPr lang="de-DE" sz="200" b="1" dirty="0">
                <a:solidFill>
                  <a:srgbClr val="FF0000"/>
                </a:solidFill>
                <a:latin typeface="Courier New" pitchFamily="-1" charset="0"/>
                <a:ea typeface="Courier New" pitchFamily="-1" charset="0"/>
                <a:cs typeface="Courier New" pitchFamily="-1" charset="0"/>
              </a:rPr>
              <a:t>	5.5.38</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@OLD_CHARACTER_SET_CLIENT=@@CHARACTER_SET_CLIENT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@OLD_CHARACTER_SET_RESULTS=@@CHARACTER_SET_RESULTS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@OLD_COLLATION_CONNECTION=@@COLLATION_CONNECTION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NAMES utf8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/*!40103 SET @OLD_TIME_ZONE=@@TIME_ZONE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/*!40103 SET TIME_ZONE='+00:00' */;</a:t>
            </a:r>
          </a:p>
          <a:p>
            <a:pPr eaLnBrk="1" hangingPunct="1">
              <a:buNone/>
            </a:pPr>
            <a:r>
              <a:rPr lang="de-DE" sz="200" b="1" dirty="0">
                <a:solidFill>
                  <a:srgbClr val="FF0000"/>
                </a:solidFill>
                <a:latin typeface="Courier New" pitchFamily="-1" charset="0"/>
                <a:ea typeface="Courier New" pitchFamily="-1" charset="0"/>
                <a:cs typeface="Courier New" pitchFamily="-1" charset="0"/>
              </a:rPr>
              <a:t>/*!40014 SET @OLD_UNIQUE_CHECKS=@@UNIQUE_CHECKS, UNIQUE_CHECKS=0 */;</a:t>
            </a:r>
          </a:p>
          <a:p>
            <a:pPr eaLnBrk="1" hangingPunct="1">
              <a:buNone/>
            </a:pPr>
            <a:r>
              <a:rPr lang="de-DE" sz="200" b="1" dirty="0">
                <a:solidFill>
                  <a:srgbClr val="FF0000"/>
                </a:solidFill>
                <a:latin typeface="Courier New" pitchFamily="-1" charset="0"/>
                <a:ea typeface="Courier New" pitchFamily="-1" charset="0"/>
                <a:cs typeface="Courier New" pitchFamily="-1" charset="0"/>
              </a:rPr>
              <a:t>/*!40014 SET @OLD_FOREIGN_KEY_CHECKS=@@FOREIGN_KEY_CHECKS, FOREIGN_KEY_CHECKS=0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@OLD_SQL_MODE=@@SQL_MODE, SQL_MODE='NO_AUTO_VALUE_ON_ZERO' */;</a:t>
            </a:r>
          </a:p>
          <a:p>
            <a:pPr eaLnBrk="1" hangingPunct="1">
              <a:buNone/>
            </a:pPr>
            <a:r>
              <a:rPr lang="de-DE" sz="200" b="1" dirty="0">
                <a:solidFill>
                  <a:srgbClr val="FF0000"/>
                </a:solidFill>
                <a:latin typeface="Courier New" pitchFamily="-1" charset="0"/>
                <a:ea typeface="Courier New" pitchFamily="-1" charset="0"/>
                <a:cs typeface="Courier New" pitchFamily="-1" charset="0"/>
              </a:rPr>
              <a:t>/*!40111 SET @OLD_SQL_NOTES=@@SQL_NOTES, SQL_NOTES=0 */;</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Table </a:t>
            </a:r>
            <a:r>
              <a:rPr lang="de-DE" sz="200" b="1" dirty="0" err="1">
                <a:solidFill>
                  <a:srgbClr val="FF0000"/>
                </a:solidFill>
                <a:latin typeface="Courier New" pitchFamily="-1" charset="0"/>
                <a:ea typeface="Courier New" pitchFamily="-1" charset="0"/>
                <a:cs typeface="Courier New" pitchFamily="-1" charset="0"/>
              </a:rPr>
              <a:t>structure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for</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table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DROP TABLE IF EXISTS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saved_cs_client</a:t>
            </a:r>
            <a:r>
              <a:rPr lang="de-DE" sz="200" b="1" dirty="0">
                <a:solidFill>
                  <a:srgbClr val="FF0000"/>
                </a:solidFill>
                <a:latin typeface="Courier New" pitchFamily="-1" charset="0"/>
                <a:ea typeface="Courier New" pitchFamily="-1" charset="0"/>
                <a:cs typeface="Courier New" pitchFamily="-1" charset="0"/>
              </a:rPr>
              <a:t>     =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 utf8 */;</a:t>
            </a:r>
          </a:p>
          <a:p>
            <a:pPr eaLnBrk="1" hangingPunct="1">
              <a:buNone/>
            </a:pPr>
            <a:r>
              <a:rPr lang="de-DE" sz="200" b="1" dirty="0">
                <a:solidFill>
                  <a:srgbClr val="FF0000"/>
                </a:solidFill>
                <a:latin typeface="Courier New" pitchFamily="-1" charset="0"/>
                <a:ea typeface="Courier New" pitchFamily="-1" charset="0"/>
                <a:cs typeface="Courier New" pitchFamily="-1" charset="0"/>
              </a:rPr>
              <a:t>CREATE TABLE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kunde_id</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int</a:t>
            </a:r>
            <a:r>
              <a:rPr lang="de-DE" sz="200" b="1" dirty="0">
                <a:solidFill>
                  <a:srgbClr val="FF0000"/>
                </a:solidFill>
                <a:latin typeface="Courier New" pitchFamily="-1" charset="0"/>
                <a:ea typeface="Courier New" pitchFamily="-1" charset="0"/>
                <a:cs typeface="Courier New" pitchFamily="-1" charset="0"/>
              </a:rPr>
              <a:t>(11) NOT NULL AUTO_INCREMENT,</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name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varchar</a:t>
            </a:r>
            <a:r>
              <a:rPr lang="de-DE" sz="200" b="1" dirty="0">
                <a:solidFill>
                  <a:srgbClr val="FF0000"/>
                </a:solidFill>
                <a:latin typeface="Courier New" pitchFamily="-1" charset="0"/>
                <a:ea typeface="Courier New" pitchFamily="-1" charset="0"/>
                <a:cs typeface="Courier New" pitchFamily="-1" charset="0"/>
              </a:rPr>
              <a:t>(200) NOT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ort_postleitzahl</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varchar</a:t>
            </a:r>
            <a:r>
              <a:rPr lang="de-DE" sz="200" b="1" dirty="0">
                <a:solidFill>
                  <a:srgbClr val="FF0000"/>
                </a:solidFill>
                <a:latin typeface="Courier New" pitchFamily="-1" charset="0"/>
                <a:ea typeface="Courier New" pitchFamily="-1" charset="0"/>
                <a:cs typeface="Courier New" pitchFamily="-1" charset="0"/>
              </a:rPr>
              <a:t>(5) NOT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kontostand_giro</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decimal</a:t>
            </a:r>
            <a:r>
              <a:rPr lang="de-DE" sz="200" b="1" dirty="0">
                <a:solidFill>
                  <a:srgbClr val="FF0000"/>
                </a:solidFill>
                <a:latin typeface="Courier New" pitchFamily="-1" charset="0"/>
                <a:ea typeface="Courier New" pitchFamily="-1" charset="0"/>
                <a:cs typeface="Courier New" pitchFamily="-1" charset="0"/>
              </a:rPr>
              <a:t>(10,2) NOT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kredit</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decimal</a:t>
            </a:r>
            <a:r>
              <a:rPr lang="de-DE" sz="200" b="1" dirty="0">
                <a:solidFill>
                  <a:srgbClr val="FF0000"/>
                </a:solidFill>
                <a:latin typeface="Courier New" pitchFamily="-1" charset="0"/>
                <a:ea typeface="Courier New" pitchFamily="-1" charset="0"/>
                <a:cs typeface="Courier New" pitchFamily="-1" charset="0"/>
              </a:rPr>
              <a:t>(10,2) DEFAULT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PRIMARY KEY (`</a:t>
            </a:r>
            <a:r>
              <a:rPr lang="de-DE" sz="200" b="1" dirty="0" err="1">
                <a:solidFill>
                  <a:srgbClr val="FF0000"/>
                </a:solidFill>
                <a:latin typeface="Courier New" pitchFamily="-1" charset="0"/>
                <a:ea typeface="Courier New" pitchFamily="-1" charset="0"/>
                <a:cs typeface="Courier New" pitchFamily="-1" charset="0"/>
              </a:rPr>
              <a:t>kunde_id</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KEY `</a:t>
            </a:r>
            <a:r>
              <a:rPr lang="de-DE" sz="200" b="1" dirty="0" err="1">
                <a:solidFill>
                  <a:srgbClr val="FF0000"/>
                </a:solidFill>
                <a:latin typeface="Courier New" pitchFamily="-1" charset="0"/>
                <a:ea typeface="Courier New" pitchFamily="-1" charset="0"/>
                <a:cs typeface="Courier New" pitchFamily="-1" charset="0"/>
              </a:rPr>
              <a:t>fk_kunde_ort</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ort_postleitzahl</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ENGINE=</a:t>
            </a:r>
            <a:r>
              <a:rPr lang="de-DE" sz="200" b="1" dirty="0" err="1">
                <a:solidFill>
                  <a:srgbClr val="FF0000"/>
                </a:solidFill>
                <a:latin typeface="Courier New" pitchFamily="-1" charset="0"/>
                <a:ea typeface="Courier New" pitchFamily="-1" charset="0"/>
                <a:cs typeface="Courier New" pitchFamily="-1" charset="0"/>
              </a:rPr>
              <a:t>InnoDB</a:t>
            </a:r>
            <a:r>
              <a:rPr lang="de-DE" sz="200" b="1" dirty="0">
                <a:solidFill>
                  <a:srgbClr val="FF0000"/>
                </a:solidFill>
                <a:latin typeface="Courier New" pitchFamily="-1" charset="0"/>
                <a:ea typeface="Courier New" pitchFamily="-1" charset="0"/>
                <a:cs typeface="Courier New" pitchFamily="-1" charset="0"/>
              </a:rPr>
              <a:t> AUTO_INCREMENT=11 DEFAULT CHARSET=latin1;</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 @</a:t>
            </a:r>
            <a:r>
              <a:rPr lang="de-DE" sz="200" b="1" dirty="0" err="1">
                <a:solidFill>
                  <a:srgbClr val="FF0000"/>
                </a:solidFill>
                <a:latin typeface="Courier New" pitchFamily="-1" charset="0"/>
                <a:ea typeface="Courier New" pitchFamily="-1" charset="0"/>
                <a:cs typeface="Courier New" pitchFamily="-1" charset="0"/>
              </a:rPr>
              <a:t>saved_cs_client</a:t>
            </a:r>
            <a:r>
              <a:rPr lang="de-DE" sz="200" b="1" dirty="0">
                <a:solidFill>
                  <a:srgbClr val="FF0000"/>
                </a:solidFill>
                <a:latin typeface="Courier New" pitchFamily="-1" charset="0"/>
                <a:ea typeface="Courier New" pitchFamily="-1" charset="0"/>
                <a:cs typeface="Courier New" pitchFamily="-1" charset="0"/>
              </a:rPr>
              <a:t> */;</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Dumping </a:t>
            </a:r>
            <a:r>
              <a:rPr lang="de-DE" sz="200" b="1" dirty="0" err="1">
                <a:solidFill>
                  <a:srgbClr val="FF0000"/>
                </a:solidFill>
                <a:latin typeface="Courier New" pitchFamily="-1" charset="0"/>
                <a:ea typeface="Courier New" pitchFamily="-1" charset="0"/>
                <a:cs typeface="Courier New" pitchFamily="-1" charset="0"/>
              </a:rPr>
              <a:t>data</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for</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table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LOCK TABLES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WRITE;</a:t>
            </a:r>
          </a:p>
          <a:p>
            <a:pPr eaLnBrk="1" hangingPunct="1">
              <a:buNone/>
            </a:pPr>
            <a:r>
              <a:rPr lang="de-DE" sz="200" b="1" dirty="0">
                <a:solidFill>
                  <a:srgbClr val="FF0000"/>
                </a:solidFill>
                <a:latin typeface="Courier New" pitchFamily="-1" charset="0"/>
                <a:ea typeface="Courier New" pitchFamily="-1" charset="0"/>
                <a:cs typeface="Courier New" pitchFamily="-1" charset="0"/>
              </a:rPr>
              <a:t>/*!40000 ALTER TABLE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DISABLE KEYS */;</a:t>
            </a:r>
          </a:p>
          <a:p>
            <a:pPr eaLnBrk="1" hangingPunct="1">
              <a:buNone/>
            </a:pPr>
            <a:r>
              <a:rPr lang="de-DE" sz="200" b="1" dirty="0">
                <a:solidFill>
                  <a:srgbClr val="FF0000"/>
                </a:solidFill>
                <a:latin typeface="Courier New" pitchFamily="-1" charset="0"/>
                <a:ea typeface="Courier New" pitchFamily="-1" charset="0"/>
                <a:cs typeface="Courier New" pitchFamily="-1" charset="0"/>
              </a:rPr>
              <a:t>INSERT INTO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VALUES (1,'John','79111',182.00,-430320.22),(2,'Herbert','79312',10291.32,-10000.00),(3,'Sabina','79312',-253.21,-3205.32),(4,'Mary','79111',-832.01,NULL),(5,'Heinrich','79111',15302.85,0.00),(6,'Usal','80995',23012.21,NULL),(7,'Johannes','80995',159.31,0.00),(8,'Carla','79312',503.06,-15302.68),(9,'Ludowika','79111',25201.07,-82213.99),(10,'Niemand','99999',-5021.30,-3024.21);</a:t>
            </a:r>
          </a:p>
          <a:p>
            <a:pPr eaLnBrk="1" hangingPunct="1">
              <a:buNone/>
            </a:pPr>
            <a:r>
              <a:rPr lang="de-DE" sz="200" b="1" dirty="0">
                <a:solidFill>
                  <a:srgbClr val="FF0000"/>
                </a:solidFill>
                <a:latin typeface="Courier New" pitchFamily="-1" charset="0"/>
                <a:ea typeface="Courier New" pitchFamily="-1" charset="0"/>
                <a:cs typeface="Courier New" pitchFamily="-1" charset="0"/>
              </a:rPr>
              <a:t>/*!40000 ALTER TABLE `</a:t>
            </a:r>
            <a:r>
              <a:rPr lang="de-DE" sz="200" b="1" dirty="0" err="1">
                <a:solidFill>
                  <a:srgbClr val="FF0000"/>
                </a:solidFill>
                <a:latin typeface="Courier New" pitchFamily="-1" charset="0"/>
                <a:ea typeface="Courier New" pitchFamily="-1" charset="0"/>
                <a:cs typeface="Courier New" pitchFamily="-1" charset="0"/>
              </a:rPr>
              <a:t>kunden</a:t>
            </a:r>
            <a:r>
              <a:rPr lang="de-DE" sz="200" b="1" dirty="0">
                <a:solidFill>
                  <a:srgbClr val="FF0000"/>
                </a:solidFill>
                <a:latin typeface="Courier New" pitchFamily="-1" charset="0"/>
                <a:ea typeface="Courier New" pitchFamily="-1" charset="0"/>
                <a:cs typeface="Courier New" pitchFamily="-1" charset="0"/>
              </a:rPr>
              <a:t>` ENABLE KEYS */;</a:t>
            </a:r>
          </a:p>
          <a:p>
            <a:pPr eaLnBrk="1" hangingPunct="1">
              <a:buNone/>
            </a:pPr>
            <a:r>
              <a:rPr lang="de-DE" sz="200" b="1" dirty="0">
                <a:solidFill>
                  <a:srgbClr val="FF0000"/>
                </a:solidFill>
                <a:latin typeface="Courier New" pitchFamily="-1" charset="0"/>
                <a:ea typeface="Courier New" pitchFamily="-1" charset="0"/>
                <a:cs typeface="Courier New" pitchFamily="-1" charset="0"/>
              </a:rPr>
              <a:t>UNLOCK TABLES;</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Table </a:t>
            </a:r>
            <a:r>
              <a:rPr lang="de-DE" sz="200" b="1" dirty="0" err="1">
                <a:solidFill>
                  <a:srgbClr val="FF0000"/>
                </a:solidFill>
                <a:latin typeface="Courier New" pitchFamily="-1" charset="0"/>
                <a:ea typeface="Courier New" pitchFamily="-1" charset="0"/>
                <a:cs typeface="Courier New" pitchFamily="-1" charset="0"/>
              </a:rPr>
              <a:t>structure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for</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table</a:t>
            </a:r>
            <a:r>
              <a:rPr lang="de-DE" sz="200" b="1" dirty="0">
                <a:solidFill>
                  <a:srgbClr val="FF0000"/>
                </a:solidFill>
                <a:latin typeface="Courier New" pitchFamily="-1" charset="0"/>
                <a:ea typeface="Courier New" pitchFamily="-1" charset="0"/>
                <a:cs typeface="Courier New" pitchFamily="-1" charset="0"/>
              </a:rPr>
              <a:t> `orte`</a:t>
            </a: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DROP TABLE IF EXISTS `orte`;</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saved_cs_client</a:t>
            </a:r>
            <a:r>
              <a:rPr lang="de-DE" sz="200" b="1" dirty="0">
                <a:solidFill>
                  <a:srgbClr val="FF0000"/>
                </a:solidFill>
                <a:latin typeface="Courier New" pitchFamily="-1" charset="0"/>
                <a:ea typeface="Courier New" pitchFamily="-1" charset="0"/>
                <a:cs typeface="Courier New" pitchFamily="-1" charset="0"/>
              </a:rPr>
              <a:t>     =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 utf8 */;</a:t>
            </a:r>
          </a:p>
          <a:p>
            <a:pPr eaLnBrk="1" hangingPunct="1">
              <a:buNone/>
            </a:pPr>
            <a:r>
              <a:rPr lang="de-DE" sz="200" b="1" dirty="0">
                <a:solidFill>
                  <a:srgbClr val="FF0000"/>
                </a:solidFill>
                <a:latin typeface="Courier New" pitchFamily="-1" charset="0"/>
                <a:ea typeface="Courier New" pitchFamily="-1" charset="0"/>
                <a:cs typeface="Courier New" pitchFamily="-1" charset="0"/>
              </a:rPr>
              <a:t>CREATE TABLE `orte` (</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postleitzahl</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varchar</a:t>
            </a:r>
            <a:r>
              <a:rPr lang="de-DE" sz="200" b="1" dirty="0">
                <a:solidFill>
                  <a:srgbClr val="FF0000"/>
                </a:solidFill>
                <a:latin typeface="Courier New" pitchFamily="-1" charset="0"/>
                <a:ea typeface="Courier New" pitchFamily="-1" charset="0"/>
                <a:cs typeface="Courier New" pitchFamily="-1" charset="0"/>
              </a:rPr>
              <a:t>(5) NOT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name</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varchar</a:t>
            </a:r>
            <a:r>
              <a:rPr lang="de-DE" sz="200" b="1" dirty="0">
                <a:solidFill>
                  <a:srgbClr val="FF0000"/>
                </a:solidFill>
                <a:latin typeface="Courier New" pitchFamily="-1" charset="0"/>
                <a:ea typeface="Courier New" pitchFamily="-1" charset="0"/>
                <a:cs typeface="Courier New" pitchFamily="-1" charset="0"/>
              </a:rPr>
              <a:t>(255) NOT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einwohnerzahl</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int</a:t>
            </a:r>
            <a:r>
              <a:rPr lang="de-DE" sz="200" b="1" dirty="0">
                <a:solidFill>
                  <a:srgbClr val="FF0000"/>
                </a:solidFill>
                <a:latin typeface="Courier New" pitchFamily="-1" charset="0"/>
                <a:ea typeface="Courier New" pitchFamily="-1" charset="0"/>
                <a:cs typeface="Courier New" pitchFamily="-1" charset="0"/>
              </a:rPr>
              <a:t>(11) DEFAULT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anzahl_telefonleitungen</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int</a:t>
            </a:r>
            <a:r>
              <a:rPr lang="de-DE" sz="200" b="1" dirty="0">
                <a:solidFill>
                  <a:srgbClr val="FF0000"/>
                </a:solidFill>
                <a:latin typeface="Courier New" pitchFamily="-1" charset="0"/>
                <a:ea typeface="Courier New" pitchFamily="-1" charset="0"/>
                <a:cs typeface="Courier New" pitchFamily="-1" charset="0"/>
              </a:rPr>
              <a:t>(11) DEFAULT NULL,</a:t>
            </a:r>
          </a:p>
          <a:p>
            <a:pPr eaLnBrk="1" hangingPunct="1">
              <a:buNone/>
            </a:pPr>
            <a:r>
              <a:rPr lang="de-DE" sz="200" b="1" dirty="0">
                <a:solidFill>
                  <a:srgbClr val="FF0000"/>
                </a:solidFill>
                <a:latin typeface="Courier New" pitchFamily="-1" charset="0"/>
                <a:ea typeface="Courier New" pitchFamily="-1" charset="0"/>
                <a:cs typeface="Courier New" pitchFamily="-1" charset="0"/>
              </a:rPr>
              <a:t>  PRIMARY KEY (`</a:t>
            </a:r>
            <a:r>
              <a:rPr lang="de-DE" sz="200" b="1" dirty="0" err="1">
                <a:solidFill>
                  <a:srgbClr val="FF0000"/>
                </a:solidFill>
                <a:latin typeface="Courier New" pitchFamily="-1" charset="0"/>
                <a:ea typeface="Courier New" pitchFamily="-1" charset="0"/>
                <a:cs typeface="Courier New" pitchFamily="-1" charset="0"/>
              </a:rPr>
              <a:t>postleitzahl</a:t>
            </a: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ENGINE=</a:t>
            </a:r>
            <a:r>
              <a:rPr lang="de-DE" sz="200" b="1" dirty="0" err="1">
                <a:solidFill>
                  <a:srgbClr val="FF0000"/>
                </a:solidFill>
                <a:latin typeface="Courier New" pitchFamily="-1" charset="0"/>
                <a:ea typeface="Courier New" pitchFamily="-1" charset="0"/>
                <a:cs typeface="Courier New" pitchFamily="-1" charset="0"/>
              </a:rPr>
              <a:t>InnoDB</a:t>
            </a:r>
            <a:r>
              <a:rPr lang="de-DE" sz="200" b="1" dirty="0">
                <a:solidFill>
                  <a:srgbClr val="FF0000"/>
                </a:solidFill>
                <a:latin typeface="Courier New" pitchFamily="-1" charset="0"/>
                <a:ea typeface="Courier New" pitchFamily="-1" charset="0"/>
                <a:cs typeface="Courier New" pitchFamily="-1" charset="0"/>
              </a:rPr>
              <a:t> DEFAULT CHARSET=latin1;</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a:t>
            </a:r>
            <a:r>
              <a:rPr lang="de-DE" sz="200" b="1" dirty="0" err="1">
                <a:solidFill>
                  <a:srgbClr val="FF0000"/>
                </a:solidFill>
                <a:latin typeface="Courier New" pitchFamily="-1" charset="0"/>
                <a:ea typeface="Courier New" pitchFamily="-1" charset="0"/>
                <a:cs typeface="Courier New" pitchFamily="-1" charset="0"/>
              </a:rPr>
              <a:t>character_set_client</a:t>
            </a:r>
            <a:r>
              <a:rPr lang="de-DE" sz="200" b="1" dirty="0">
                <a:solidFill>
                  <a:srgbClr val="FF0000"/>
                </a:solidFill>
                <a:latin typeface="Courier New" pitchFamily="-1" charset="0"/>
                <a:ea typeface="Courier New" pitchFamily="-1" charset="0"/>
                <a:cs typeface="Courier New" pitchFamily="-1" charset="0"/>
              </a:rPr>
              <a:t> = @</a:t>
            </a:r>
            <a:r>
              <a:rPr lang="de-DE" sz="200" b="1" dirty="0" err="1">
                <a:solidFill>
                  <a:srgbClr val="FF0000"/>
                </a:solidFill>
                <a:latin typeface="Courier New" pitchFamily="-1" charset="0"/>
                <a:ea typeface="Courier New" pitchFamily="-1" charset="0"/>
                <a:cs typeface="Courier New" pitchFamily="-1" charset="0"/>
              </a:rPr>
              <a:t>saved_cs_client</a:t>
            </a:r>
            <a:r>
              <a:rPr lang="de-DE" sz="200" b="1" dirty="0">
                <a:solidFill>
                  <a:srgbClr val="FF0000"/>
                </a:solidFill>
                <a:latin typeface="Courier New" pitchFamily="-1" charset="0"/>
                <a:ea typeface="Courier New" pitchFamily="-1" charset="0"/>
                <a:cs typeface="Courier New" pitchFamily="-1" charset="0"/>
              </a:rPr>
              <a:t> */;</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r>
              <a:rPr lang="de-DE" sz="200" b="1" dirty="0">
                <a:solidFill>
                  <a:srgbClr val="FF0000"/>
                </a:solidFill>
                <a:latin typeface="Courier New" pitchFamily="-1" charset="0"/>
                <a:ea typeface="Courier New" pitchFamily="-1" charset="0"/>
                <a:cs typeface="Courier New" pitchFamily="-1" charset="0"/>
              </a:rPr>
              <a:t>-- Dumping </a:t>
            </a:r>
            <a:r>
              <a:rPr lang="de-DE" sz="200" b="1" dirty="0" err="1">
                <a:solidFill>
                  <a:srgbClr val="FF0000"/>
                </a:solidFill>
                <a:latin typeface="Courier New" pitchFamily="-1" charset="0"/>
                <a:ea typeface="Courier New" pitchFamily="-1" charset="0"/>
                <a:cs typeface="Courier New" pitchFamily="-1" charset="0"/>
              </a:rPr>
              <a:t>data</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for</a:t>
            </a:r>
            <a:r>
              <a:rPr lang="de-DE" sz="200" b="1" dirty="0">
                <a:solidFill>
                  <a:srgbClr val="FF0000"/>
                </a:solidFill>
                <a:latin typeface="Courier New" pitchFamily="-1" charset="0"/>
                <a:ea typeface="Courier New" pitchFamily="-1" charset="0"/>
                <a:cs typeface="Courier New" pitchFamily="-1" charset="0"/>
              </a:rPr>
              <a:t> </a:t>
            </a:r>
            <a:r>
              <a:rPr lang="de-DE" sz="200" b="1" dirty="0" err="1">
                <a:solidFill>
                  <a:srgbClr val="FF0000"/>
                </a:solidFill>
                <a:latin typeface="Courier New" pitchFamily="-1" charset="0"/>
                <a:ea typeface="Courier New" pitchFamily="-1" charset="0"/>
                <a:cs typeface="Courier New" pitchFamily="-1" charset="0"/>
              </a:rPr>
              <a:t>table</a:t>
            </a:r>
            <a:r>
              <a:rPr lang="de-DE" sz="200" b="1" dirty="0">
                <a:solidFill>
                  <a:srgbClr val="FF0000"/>
                </a:solidFill>
                <a:latin typeface="Courier New" pitchFamily="-1" charset="0"/>
                <a:ea typeface="Courier New" pitchFamily="-1" charset="0"/>
                <a:cs typeface="Courier New" pitchFamily="-1" charset="0"/>
              </a:rPr>
              <a:t> `orte`</a:t>
            </a:r>
          </a:p>
          <a:p>
            <a:pPr eaLnBrk="1" hangingPunct="1">
              <a:buNone/>
            </a:pPr>
            <a:r>
              <a:rPr lang="de-DE" sz="200" b="1" dirty="0">
                <a:solidFill>
                  <a:srgbClr val="FF0000"/>
                </a:solidFill>
                <a:latin typeface="Courier New" pitchFamily="-1" charset="0"/>
                <a:ea typeface="Courier New" pitchFamily="-1" charset="0"/>
                <a:cs typeface="Courier New" pitchFamily="-1" charset="0"/>
              </a:rPr>
              <a:t>--</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LOCK TABLES `orte` WRITE;</a:t>
            </a:r>
          </a:p>
          <a:p>
            <a:pPr eaLnBrk="1" hangingPunct="1">
              <a:buNone/>
            </a:pPr>
            <a:r>
              <a:rPr lang="de-DE" sz="200" b="1" dirty="0">
                <a:solidFill>
                  <a:srgbClr val="FF0000"/>
                </a:solidFill>
                <a:latin typeface="Courier New" pitchFamily="-1" charset="0"/>
                <a:ea typeface="Courier New" pitchFamily="-1" charset="0"/>
                <a:cs typeface="Courier New" pitchFamily="-1" charset="0"/>
              </a:rPr>
              <a:t>/*!40000 ALTER TABLE `orte` DISABLE KEYS */;</a:t>
            </a:r>
          </a:p>
          <a:p>
            <a:pPr eaLnBrk="1" hangingPunct="1">
              <a:buNone/>
            </a:pPr>
            <a:r>
              <a:rPr lang="de-DE" sz="200" b="1" dirty="0">
                <a:solidFill>
                  <a:srgbClr val="FF0000"/>
                </a:solidFill>
                <a:latin typeface="Courier New" pitchFamily="-1" charset="0"/>
                <a:ea typeface="Courier New" pitchFamily="-1" charset="0"/>
                <a:cs typeface="Courier New" pitchFamily="-1" charset="0"/>
              </a:rPr>
              <a:t>INSERT INTO `orte` VALUES ('20095','Hamburg',2000000,1004),('79111','Freiburg',280000,195),('79312','Emmendingen',40000,12),('80995','München',1000000,385);</a:t>
            </a:r>
          </a:p>
          <a:p>
            <a:pPr eaLnBrk="1" hangingPunct="1">
              <a:buNone/>
            </a:pPr>
            <a:r>
              <a:rPr lang="de-DE" sz="200" b="1" dirty="0">
                <a:solidFill>
                  <a:srgbClr val="FF0000"/>
                </a:solidFill>
                <a:latin typeface="Courier New" pitchFamily="-1" charset="0"/>
                <a:ea typeface="Courier New" pitchFamily="-1" charset="0"/>
                <a:cs typeface="Courier New" pitchFamily="-1" charset="0"/>
              </a:rPr>
              <a:t>/*!40000 ALTER TABLE `orte` ENABLE KEYS */;</a:t>
            </a:r>
          </a:p>
          <a:p>
            <a:pPr eaLnBrk="1" hangingPunct="1">
              <a:buNone/>
            </a:pPr>
            <a:r>
              <a:rPr lang="de-DE" sz="200" b="1" dirty="0">
                <a:solidFill>
                  <a:srgbClr val="FF0000"/>
                </a:solidFill>
                <a:latin typeface="Courier New" pitchFamily="-1" charset="0"/>
                <a:ea typeface="Courier New" pitchFamily="-1" charset="0"/>
                <a:cs typeface="Courier New" pitchFamily="-1" charset="0"/>
              </a:rPr>
              <a:t>UNLOCK TABLES;</a:t>
            </a:r>
          </a:p>
          <a:p>
            <a:pPr eaLnBrk="1" hangingPunct="1">
              <a:buNone/>
            </a:pPr>
            <a:r>
              <a:rPr lang="de-DE" sz="200" b="1" dirty="0">
                <a:solidFill>
                  <a:srgbClr val="FF0000"/>
                </a:solidFill>
                <a:latin typeface="Courier New" pitchFamily="-1" charset="0"/>
                <a:ea typeface="Courier New" pitchFamily="-1" charset="0"/>
                <a:cs typeface="Courier New" pitchFamily="-1" charset="0"/>
              </a:rPr>
              <a:t>/*!40103 SET TIME_ZONE=@OLD_TIME_ZONE */;</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SQL_MODE=@OLD_SQL_MODE */;</a:t>
            </a:r>
          </a:p>
          <a:p>
            <a:pPr eaLnBrk="1" hangingPunct="1">
              <a:buNone/>
            </a:pPr>
            <a:r>
              <a:rPr lang="de-DE" sz="200" b="1" dirty="0">
                <a:solidFill>
                  <a:srgbClr val="FF0000"/>
                </a:solidFill>
                <a:latin typeface="Courier New" pitchFamily="-1" charset="0"/>
                <a:ea typeface="Courier New" pitchFamily="-1" charset="0"/>
                <a:cs typeface="Courier New" pitchFamily="-1" charset="0"/>
              </a:rPr>
              <a:t>/*!40014 SET FOREIGN_KEY_CHECKS=@OLD_FOREIGN_KEY_CHECKS */;</a:t>
            </a:r>
          </a:p>
          <a:p>
            <a:pPr eaLnBrk="1" hangingPunct="1">
              <a:buNone/>
            </a:pPr>
            <a:r>
              <a:rPr lang="de-DE" sz="200" b="1" dirty="0">
                <a:solidFill>
                  <a:srgbClr val="FF0000"/>
                </a:solidFill>
                <a:latin typeface="Courier New" pitchFamily="-1" charset="0"/>
                <a:ea typeface="Courier New" pitchFamily="-1" charset="0"/>
                <a:cs typeface="Courier New" pitchFamily="-1" charset="0"/>
              </a:rPr>
              <a:t>/*!40014 SET UNIQUE_CHECKS=@OLD_UNIQUE_CHECKS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CHARACTER_SET_CLIENT=@OLD_CHARACTER_SET_CLIENT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CHARACTER_SET_RESULTS=@OLD_CHARACTER_SET_RESULTS */;</a:t>
            </a:r>
          </a:p>
          <a:p>
            <a:pPr eaLnBrk="1" hangingPunct="1">
              <a:buNone/>
            </a:pPr>
            <a:r>
              <a:rPr lang="de-DE" sz="200" b="1" dirty="0">
                <a:solidFill>
                  <a:srgbClr val="FF0000"/>
                </a:solidFill>
                <a:latin typeface="Courier New" pitchFamily="-1" charset="0"/>
                <a:ea typeface="Courier New" pitchFamily="-1" charset="0"/>
                <a:cs typeface="Courier New" pitchFamily="-1" charset="0"/>
              </a:rPr>
              <a:t>/*!40101 SET COLLATION_CONNECTION=@OLD_COLLATION_CONNECTION */;</a:t>
            </a:r>
          </a:p>
          <a:p>
            <a:pPr eaLnBrk="1" hangingPunct="1">
              <a:buNone/>
            </a:pPr>
            <a:r>
              <a:rPr lang="de-DE" sz="200" b="1" dirty="0">
                <a:solidFill>
                  <a:srgbClr val="FF0000"/>
                </a:solidFill>
                <a:latin typeface="Courier New" pitchFamily="-1" charset="0"/>
                <a:ea typeface="Courier New" pitchFamily="-1" charset="0"/>
                <a:cs typeface="Courier New" pitchFamily="-1" charset="0"/>
              </a:rPr>
              <a:t>/*!40111 SET SQL_NOTES=@OLD_SQL_NOTES */;</a:t>
            </a: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a:p>
            <a:pPr eaLnBrk="1" hangingPunct="1">
              <a:buNone/>
            </a:pPr>
            <a:endParaRPr lang="de-DE" sz="200" b="1" dirty="0">
              <a:solidFill>
                <a:srgbClr val="FF0000"/>
              </a:solidFill>
              <a:latin typeface="Courier New" pitchFamily="-1" charset="0"/>
              <a:ea typeface="Courier New" pitchFamily="-1" charset="0"/>
              <a:cs typeface="Courier New" pitchFamily="-1" charset="0"/>
            </a:endParaRPr>
          </a:p>
        </p:txBody>
      </p:sp>
      <p:sp>
        <p:nvSpPr>
          <p:cNvPr id="5" name="Titel 1"/>
          <p:cNvSpPr txBox="1">
            <a:spLocks/>
          </p:cNvSpPr>
          <p:nvPr/>
        </p:nvSpPr>
        <p:spPr>
          <a:xfrm>
            <a:off x="770466" y="427038"/>
            <a:ext cx="8229600" cy="1143000"/>
          </a:xfrm>
          <a:prstGeom prst="rect">
            <a:avLst/>
          </a:prstGeom>
        </p:spPr>
        <p:txBody>
          <a:bodyPr anchor="ctr">
            <a:normAutofit/>
          </a:bodyPr>
          <a:lstStyle/>
          <a:p>
            <a:pPr algn="ctr" fontAlgn="auto">
              <a:spcAft>
                <a:spcPts val="0"/>
              </a:spcAft>
              <a:defRPr/>
            </a:pPr>
            <a:r>
              <a:rPr lang="de-DE" sz="4400">
                <a:solidFill>
                  <a:schemeClr val="bg1"/>
                </a:solidFill>
                <a:latin typeface="+mj-lt"/>
                <a:ea typeface="+mj-ea"/>
                <a:cs typeface="+mj-cs"/>
              </a:rPr>
              <a:t>(Code)</a:t>
            </a:r>
          </a:p>
        </p:txBody>
      </p:sp>
      <p:sp>
        <p:nvSpPr>
          <p:cNvPr id="4" name="Textfeld 3"/>
          <p:cNvSpPr txBox="1"/>
          <p:nvPr/>
        </p:nvSpPr>
        <p:spPr>
          <a:xfrm>
            <a:off x="4004734" y="1570038"/>
            <a:ext cx="1724187" cy="369332"/>
          </a:xfrm>
          <a:prstGeom prst="rect">
            <a:avLst/>
          </a:prstGeom>
          <a:noFill/>
        </p:spPr>
        <p:txBody>
          <a:bodyPr wrap="none" rtlCol="0">
            <a:spAutoFit/>
          </a:bodyPr>
          <a:lstStyle/>
          <a:p>
            <a:r>
              <a:rPr lang="de-DE">
                <a:solidFill>
                  <a:schemeClr val="bg1"/>
                </a:solidFill>
              </a:rPr>
              <a:t>für Copy-Paste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de-DE">
                <a:ea typeface="ＭＳ Ｐゴシック" pitchFamily="-1" charset="-128"/>
                <a:cs typeface="ＭＳ Ｐゴシック" pitchFamily="-1" charset="-128"/>
              </a:rPr>
              <a:t>Wiederholung: GROUP BY</a:t>
            </a:r>
          </a:p>
        </p:txBody>
      </p:sp>
      <p:sp>
        <p:nvSpPr>
          <p:cNvPr id="8" name="Textfeld 7"/>
          <p:cNvSpPr txBox="1"/>
          <p:nvPr/>
        </p:nvSpPr>
        <p:spPr>
          <a:xfrm>
            <a:off x="296333" y="1271444"/>
            <a:ext cx="8551334" cy="2800766"/>
          </a:xfrm>
          <a:prstGeom prst="rect">
            <a:avLst/>
          </a:prstGeom>
          <a:noFill/>
        </p:spPr>
        <p:txBody>
          <a:bodyPr wrap="square" rtlCol="0">
            <a:spAutoFit/>
          </a:bodyPr>
          <a:lstStyle/>
          <a:p>
            <a:r>
              <a:rPr lang="de-DE" sz="2200" dirty="0">
                <a:latin typeface="Courier New"/>
                <a:cs typeface="Courier New"/>
              </a:rPr>
              <a:t>SELECT</a:t>
            </a:r>
          </a:p>
          <a:p>
            <a:r>
              <a:rPr lang="de-DE" sz="2200" dirty="0">
                <a:solidFill>
                  <a:srgbClr val="FF0000"/>
                </a:solidFill>
                <a:latin typeface="Courier New"/>
                <a:cs typeface="Courier New"/>
              </a:rPr>
              <a:t>	orte.name, COUNT(*)</a:t>
            </a:r>
            <a:r>
              <a:rPr lang="de-DE" sz="2200" dirty="0">
                <a:latin typeface="Courier New"/>
                <a:cs typeface="Courier New"/>
              </a:rPr>
              <a:t> AS </a:t>
            </a:r>
            <a:r>
              <a:rPr lang="de-DE" sz="2200" dirty="0" err="1">
                <a:latin typeface="Courier New"/>
                <a:cs typeface="Courier New"/>
              </a:rPr>
              <a:t>anzahlKundenProOrt</a:t>
            </a:r>
            <a:endParaRPr lang="de-DE" sz="2200" dirty="0">
              <a:latin typeface="Courier New"/>
              <a:cs typeface="Courier New"/>
            </a:endParaRPr>
          </a:p>
          <a:p>
            <a:r>
              <a:rPr lang="de-DE" sz="2200" dirty="0">
                <a:latin typeface="Courier New"/>
                <a:cs typeface="Courier New"/>
              </a:rPr>
              <a:t>FROM</a:t>
            </a:r>
          </a:p>
          <a:p>
            <a:r>
              <a:rPr lang="de-DE" sz="2200" dirty="0">
                <a:latin typeface="Courier New"/>
                <a:cs typeface="Courier New"/>
              </a:rPr>
              <a:t>	</a:t>
            </a:r>
            <a:r>
              <a:rPr lang="de-DE" sz="2200" dirty="0" err="1">
                <a:latin typeface="Courier New"/>
                <a:cs typeface="Courier New"/>
              </a:rPr>
              <a:t>kunden</a:t>
            </a:r>
            <a:r>
              <a:rPr lang="de-DE" sz="2200" dirty="0">
                <a:latin typeface="Courier New"/>
                <a:cs typeface="Courier New"/>
              </a:rPr>
              <a:t>, orte</a:t>
            </a:r>
          </a:p>
          <a:p>
            <a:r>
              <a:rPr lang="de-DE" sz="2200" dirty="0">
                <a:latin typeface="Courier New"/>
                <a:cs typeface="Courier New"/>
              </a:rPr>
              <a:t>WHERE</a:t>
            </a:r>
          </a:p>
          <a:p>
            <a:r>
              <a:rPr lang="de-DE" sz="2200" dirty="0">
                <a:latin typeface="Courier New"/>
                <a:cs typeface="Courier New"/>
              </a:rPr>
              <a:t>	</a:t>
            </a:r>
            <a:r>
              <a:rPr lang="de-DE" sz="2200" dirty="0" err="1">
                <a:latin typeface="Courier New"/>
                <a:cs typeface="Courier New"/>
              </a:rPr>
              <a:t>orte.postleitzahl</a:t>
            </a:r>
            <a:r>
              <a:rPr lang="de-DE" sz="2200" dirty="0">
                <a:latin typeface="Courier New"/>
                <a:cs typeface="Courier New"/>
              </a:rPr>
              <a:t> = </a:t>
            </a:r>
            <a:r>
              <a:rPr lang="de-DE" sz="2200" dirty="0" err="1">
                <a:latin typeface="Courier New"/>
                <a:cs typeface="Courier New"/>
              </a:rPr>
              <a:t>kunden.ort_postleitzahl</a:t>
            </a:r>
            <a:endParaRPr lang="de-DE" sz="2200" dirty="0">
              <a:latin typeface="Courier New"/>
              <a:cs typeface="Courier New"/>
            </a:endParaRPr>
          </a:p>
          <a:p>
            <a:r>
              <a:rPr lang="de-DE" sz="2200" b="1" dirty="0">
                <a:solidFill>
                  <a:srgbClr val="FF0000"/>
                </a:solidFill>
                <a:latin typeface="Courier New"/>
                <a:cs typeface="Courier New"/>
              </a:rPr>
              <a:t>GROUP BY</a:t>
            </a:r>
          </a:p>
          <a:p>
            <a:r>
              <a:rPr lang="de-DE" sz="2200" b="1" dirty="0">
                <a:solidFill>
                  <a:srgbClr val="FF0000"/>
                </a:solidFill>
                <a:latin typeface="Courier New"/>
                <a:cs typeface="Courier New"/>
              </a:rPr>
              <a:t>	</a:t>
            </a:r>
            <a:r>
              <a:rPr lang="de-DE" sz="2200" b="1" dirty="0" err="1">
                <a:solidFill>
                  <a:srgbClr val="FF0000"/>
                </a:solidFill>
                <a:latin typeface="Courier New"/>
                <a:cs typeface="Courier New"/>
              </a:rPr>
              <a:t>orte.postleitzahl</a:t>
            </a:r>
            <a:r>
              <a:rPr lang="de-DE" sz="2200" b="1" dirty="0">
                <a:solidFill>
                  <a:srgbClr val="FF0000"/>
                </a:solidFill>
                <a:latin typeface="Courier New"/>
                <a:cs typeface="Courier New"/>
              </a:rPr>
              <a:t>;</a:t>
            </a:r>
          </a:p>
        </p:txBody>
      </p:sp>
      <p:pic>
        <p:nvPicPr>
          <p:cNvPr id="11" name="Bild 10"/>
          <p:cNvPicPr>
            <a:picLocks noChangeAspect="1"/>
          </p:cNvPicPr>
          <p:nvPr/>
        </p:nvPicPr>
        <p:blipFill>
          <a:blip r:embed="rId2"/>
          <a:stretch>
            <a:fillRect/>
          </a:stretch>
        </p:blipFill>
        <p:spPr>
          <a:xfrm>
            <a:off x="4284840" y="4072210"/>
            <a:ext cx="4401960" cy="1553633"/>
          </a:xfrm>
          <a:prstGeom prst="rect">
            <a:avLst/>
          </a:prstGeom>
        </p:spPr>
      </p:pic>
    </p:spTree>
    <p:extLst>
      <p:ext uri="{BB962C8B-B14F-4D97-AF65-F5344CB8AC3E}">
        <p14:creationId xmlns:p14="http://schemas.microsoft.com/office/powerpoint/2010/main" val="2657472099"/>
      </p:ext>
    </p:extLst>
  </p:cSld>
  <p:clrMapOvr>
    <a:masterClrMapping/>
  </p:clrMapOvr>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1014</Words>
  <Application>Microsoft Office PowerPoint</Application>
  <PresentationFormat>Bildschirmpräsentation (4:3)</PresentationFormat>
  <Paragraphs>339</Paragraphs>
  <Slides>31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31</vt:i4>
      </vt:variant>
    </vt:vector>
  </HeadingPairs>
  <TitlesOfParts>
    <vt:vector size="36" baseType="lpstr">
      <vt:lpstr>Arial</vt:lpstr>
      <vt:lpstr>Calibri</vt:lpstr>
      <vt:lpstr>Courier New</vt:lpstr>
      <vt:lpstr>Wingdings</vt:lpstr>
      <vt:lpstr>Office-Design</vt:lpstr>
      <vt:lpstr>SQL  HAVING</vt:lpstr>
      <vt:lpstr>HAVING</vt:lpstr>
      <vt:lpstr>Having</vt:lpstr>
      <vt:lpstr>Kriterien zur Auswahl</vt:lpstr>
      <vt:lpstr>Noch einmal der Merksatz:</vt:lpstr>
      <vt:lpstr>Beispieldatenbank "Kunden"</vt:lpstr>
      <vt:lpstr>Beispieldatenbank "Kunden"</vt:lpstr>
      <vt:lpstr>PowerPoint-Präsentation</vt:lpstr>
      <vt:lpstr>Wiederholung: GROUP BY</vt:lpstr>
      <vt:lpstr>PowerPoint-Präsentation</vt:lpstr>
      <vt:lpstr>Eingrenzung einer Ergebnismenge</vt:lpstr>
      <vt:lpstr>Eingrenzung einer Ergebnismenge</vt:lpstr>
      <vt:lpstr>PowerPoint-Präsentation</vt:lpstr>
      <vt:lpstr>PowerPoint-Präsentation</vt:lpstr>
      <vt:lpstr>Eingrenzung einer Ergebnismenge mit HAVING</vt:lpstr>
      <vt:lpstr>Eingrenzung einer Ergebnismenge mit HAVING</vt:lpstr>
      <vt:lpstr>Eingrenzung einer Ergebnismenge mit HAVING</vt:lpstr>
      <vt:lpstr>Eingrenzung einer Ergebnismenge mit HAVING</vt:lpstr>
      <vt:lpstr>Eingrenzung einer Ergebnismenge mit HAVING</vt:lpstr>
      <vt:lpstr>HAVING braucht nicht unbedingt GROUP BY</vt:lpstr>
      <vt:lpstr>HAVING Beispiel bei einfacher Addition</vt:lpstr>
      <vt:lpstr>HAVING Beispiel bei einfacher Addition</vt:lpstr>
      <vt:lpstr>Abarbeitung</vt:lpstr>
      <vt:lpstr>Abarbeitung</vt:lpstr>
      <vt:lpstr>Beispiel</vt:lpstr>
      <vt:lpstr>Aufgabe</vt:lpstr>
      <vt:lpstr>Auswahl der Spalten später abgearbeitet</vt:lpstr>
      <vt:lpstr>1. FROM</vt:lpstr>
      <vt:lpstr>2. WHERE</vt:lpstr>
      <vt:lpstr>3. GROUP BY</vt:lpstr>
      <vt:lpstr>4. HAVING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Having</dc:title>
  <dc:creator/>
  <cp:lastModifiedBy>Gunnar Johannesmeyer</cp:lastModifiedBy>
  <cp:revision>157</cp:revision>
  <cp:lastPrinted>2012-11-11T19:25:26Z</cp:lastPrinted>
  <dcterms:created xsi:type="dcterms:W3CDTF">2012-11-25T13:17:38Z</dcterms:created>
  <dcterms:modified xsi:type="dcterms:W3CDTF">2019-04-29T06:50:22Z</dcterms:modified>
</cp:coreProperties>
</file>