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6" r:id="rId3"/>
    <p:sldId id="297" r:id="rId4"/>
    <p:sldId id="298" r:id="rId5"/>
    <p:sldId id="299" r:id="rId6"/>
    <p:sldId id="300" r:id="rId7"/>
    <p:sldId id="303" r:id="rId8"/>
    <p:sldId id="305" r:id="rId9"/>
    <p:sldId id="304" r:id="rId10"/>
    <p:sldId id="319" r:id="rId11"/>
    <p:sldId id="274" r:id="rId12"/>
    <p:sldId id="308" r:id="rId13"/>
    <p:sldId id="309" r:id="rId14"/>
    <p:sldId id="306" r:id="rId15"/>
    <p:sldId id="312" r:id="rId16"/>
    <p:sldId id="315" r:id="rId17"/>
    <p:sldId id="314" r:id="rId18"/>
    <p:sldId id="316" r:id="rId19"/>
    <p:sldId id="317" r:id="rId20"/>
    <p:sldId id="318" r:id="rId21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2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109AF-3293-A14E-A686-9A6861BE962B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BBD51-F639-6543-B92E-F6AC3893CE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4E64-E117-D341-90F5-A6346A4FDD08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215AB-3DED-2147-81F1-8F67675AC5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DE54B-E83E-4149-A96D-D3FB319844F9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581D4-A792-A044-91FD-13759035D1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9822A-46BC-E643-A22F-92A160CB5545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A4267-15A7-0445-AE0E-9454BE28E47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7A919-F404-8040-89BC-B5D02571C1F1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0B82-0867-9042-970A-64CFD4E887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2A6C-F535-7342-8810-BE87E9AD52E7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896AF-4237-8A4C-B47D-1DF48A66BB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4F6C-0733-FB43-B36E-7582557B8D89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D11D7-AEB5-6943-8703-62F5252B897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F08-9B78-7E4F-BDFA-BF5301D7BCA6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1B968-6DE2-BF45-929C-091F0BA330D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7A865-6792-1A4A-BDED-E5ABE774CB0F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BF54-E4E7-7F49-BFA9-6E92F894705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7D85-7763-C64D-9990-0A92FF4B3BD2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9334A-420A-B245-A1A3-AC84E00FF3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9BA3C-DDA2-D049-8E67-414589139CB2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39C1A-1DB4-B44D-83B7-22063DC1EE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E5E723E-8FD1-2F4F-9F1C-14BA4055494C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0441EF-E3B2-9F46-9362-FCE0C1E258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685800" y="1087210"/>
            <a:ext cx="7772400" cy="4401004"/>
          </a:xfrm>
        </p:spPr>
        <p:txBody>
          <a:bodyPr/>
          <a:lstStyle/>
          <a:p>
            <a:pPr eaLnBrk="1" hangingPunct="1"/>
            <a:r>
              <a:rPr lang="de-DE" dirty="0">
                <a:ea typeface="ＭＳ Ｐゴシック" pitchFamily="-1" charset="-128"/>
                <a:cs typeface="ＭＳ Ｐゴシック" pitchFamily="-1" charset="-128"/>
              </a:rPr>
              <a:t>Einfache Aggregatfunktionen</a:t>
            </a:r>
            <a:br>
              <a:rPr lang="de-DE" dirty="0">
                <a:ea typeface="ＭＳ Ｐゴシック" pitchFamily="-1" charset="-128"/>
                <a:cs typeface="ＭＳ Ｐゴシック" pitchFamily="-1" charset="-128"/>
              </a:rPr>
            </a:br>
            <a:br>
              <a:rPr lang="de-DE" dirty="0">
                <a:ea typeface="ＭＳ Ｐゴシック" pitchFamily="-1" charset="-128"/>
                <a:cs typeface="ＭＳ Ｐゴシック" pitchFamily="-1" charset="-128"/>
              </a:rPr>
            </a:br>
            <a:r>
              <a:rPr lang="de-DE" dirty="0">
                <a:ea typeface="ＭＳ Ｐゴシック" pitchFamily="-1" charset="-128"/>
                <a:cs typeface="ＭＳ Ｐゴシック" pitchFamily="-1" charset="-128"/>
              </a:rPr>
              <a:t>(= Funktionen, die etwas zusammenfassen)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MIN(), MAX()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566333"/>
            <a:ext cx="8551334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*, MIN(kontostand_giro)</a:t>
            </a:r>
          </a:p>
          <a:p>
            <a:r>
              <a:rPr lang="de-DE" sz="2200">
                <a:latin typeface="Courier New"/>
                <a:cs typeface="Courier New"/>
              </a:rPr>
              <a:t>FROM kunde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65200" y="2929467"/>
            <a:ext cx="1724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Das geht nicht!</a:t>
            </a:r>
            <a:endParaRPr lang="de-DE"/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8464" y="3944434"/>
            <a:ext cx="9222464" cy="636032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0" y="4721536"/>
            <a:ext cx="5881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Da Aggregierungs-Funktionen in WHERE-Clauses nicht </a:t>
            </a:r>
          </a:p>
          <a:p>
            <a:r>
              <a:rPr lang="de-DE"/>
              <a:t>erlaubt sind, ist eine Subquery nötig oder Kreativität: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091267" y="5367867"/>
            <a:ext cx="5140675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300">
                <a:latin typeface="Courier New"/>
                <a:cs typeface="Courier New"/>
              </a:rPr>
              <a:t>SELECT *</a:t>
            </a:r>
          </a:p>
          <a:p>
            <a:r>
              <a:rPr lang="de-DE" sz="2300">
                <a:latin typeface="Courier New"/>
                <a:cs typeface="Courier New"/>
              </a:rPr>
              <a:t>FROM kunde</a:t>
            </a:r>
          </a:p>
          <a:p>
            <a:r>
              <a:rPr lang="de-DE" sz="2300">
                <a:latin typeface="Courier New"/>
                <a:cs typeface="Courier New"/>
              </a:rPr>
              <a:t>ORDER BY kontostand_giro ASC</a:t>
            </a:r>
          </a:p>
          <a:p>
            <a:r>
              <a:rPr lang="de-DE" sz="2300">
                <a:latin typeface="Courier New"/>
                <a:cs typeface="Courier New"/>
              </a:rPr>
              <a:t>LIMIT 1</a:t>
            </a:r>
          </a:p>
        </p:txBody>
      </p:sp>
      <p:sp>
        <p:nvSpPr>
          <p:cNvPr id="11" name="Rechteck 10"/>
          <p:cNvSpPr/>
          <p:nvPr/>
        </p:nvSpPr>
        <p:spPr>
          <a:xfrm>
            <a:off x="4428067" y="3944434"/>
            <a:ext cx="1600200" cy="636032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7543800" y="3944434"/>
            <a:ext cx="1600200" cy="636032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5543137" y="2012608"/>
            <a:ext cx="3363796" cy="646331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3600" b="1"/>
              <a:t>Achtung: Fehler!</a:t>
            </a:r>
          </a:p>
        </p:txBody>
      </p:sp>
    </p:spTree>
    <p:extLst>
      <p:ext uri="{BB962C8B-B14F-4D97-AF65-F5344CB8AC3E}">
        <p14:creationId xmlns:p14="http://schemas.microsoft.com/office/powerpoint/2010/main" val="4043151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62254" y="3141533"/>
            <a:ext cx="8881746" cy="98488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900"/>
              <a:t>Wie viele Zeilen sind das?</a:t>
            </a:r>
          </a:p>
          <a:p>
            <a:r>
              <a:rPr lang="de-DE" sz="2900"/>
              <a:t>(oder: Wie viele Datensätze bekommen wir als Ergebnis?)</a:t>
            </a:r>
            <a:endParaRPr lang="de-DE"/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4015" y="1417638"/>
            <a:ext cx="4759611" cy="1592435"/>
          </a:xfrm>
          <a:prstGeom prst="rect">
            <a:avLst/>
          </a:prstGeom>
        </p:spPr>
      </p:pic>
      <p:sp>
        <p:nvSpPr>
          <p:cNvPr id="12" name="Rechteck 11"/>
          <p:cNvSpPr/>
          <p:nvPr/>
        </p:nvSpPr>
        <p:spPr>
          <a:xfrm>
            <a:off x="160209" y="1472029"/>
            <a:ext cx="3769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* FROM orte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62254" y="3141533"/>
            <a:ext cx="8881746" cy="98488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900"/>
              <a:t>Wie viele Zeilen sind das?</a:t>
            </a:r>
          </a:p>
          <a:p>
            <a:r>
              <a:rPr lang="de-DE" sz="2900"/>
              <a:t>(oder: Wie viele Datensätze bekommen wir als Ergebnis?)</a:t>
            </a:r>
            <a:endParaRPr lang="de-DE"/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4015" y="1417638"/>
            <a:ext cx="4759611" cy="1592435"/>
          </a:xfrm>
          <a:prstGeom prst="rect">
            <a:avLst/>
          </a:prstGeom>
        </p:spPr>
      </p:pic>
      <p:sp>
        <p:nvSpPr>
          <p:cNvPr id="12" name="Rechteck 11"/>
          <p:cNvSpPr/>
          <p:nvPr/>
        </p:nvSpPr>
        <p:spPr>
          <a:xfrm>
            <a:off x="160209" y="1472029"/>
            <a:ext cx="3769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</a:t>
            </a:r>
            <a:r>
              <a:rPr lang="de-DE" sz="2200" b="1">
                <a:solidFill>
                  <a:srgbClr val="FF0000"/>
                </a:solidFill>
                <a:latin typeface="Courier New"/>
                <a:cs typeface="Courier New"/>
              </a:rPr>
              <a:t>*</a:t>
            </a:r>
            <a:r>
              <a:rPr lang="de-DE" sz="2200">
                <a:latin typeface="Courier New"/>
                <a:cs typeface="Courier New"/>
              </a:rPr>
              <a:t> FROM orte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62254" y="4231453"/>
            <a:ext cx="71458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>
                <a:latin typeface="Courier New"/>
                <a:cs typeface="Courier New"/>
              </a:rPr>
              <a:t>SELECT </a:t>
            </a:r>
          </a:p>
          <a:p>
            <a:r>
              <a:rPr lang="de-DE" sz="2200" dirty="0">
                <a:latin typeface="Courier New"/>
                <a:cs typeface="Courier New"/>
              </a:rPr>
              <a:t>    </a:t>
            </a:r>
            <a:r>
              <a:rPr lang="de-DE" sz="2200" b="1" dirty="0">
                <a:solidFill>
                  <a:srgbClr val="FF0000"/>
                </a:solidFill>
                <a:latin typeface="Courier New"/>
                <a:cs typeface="Courier New"/>
              </a:rPr>
              <a:t>COUNT(*) </a:t>
            </a:r>
            <a:r>
              <a:rPr lang="de-DE" sz="2200" dirty="0">
                <a:latin typeface="Courier New"/>
                <a:cs typeface="Courier New"/>
              </a:rPr>
              <a:t>AS `Anzahl aller Orte`</a:t>
            </a:r>
          </a:p>
          <a:p>
            <a:r>
              <a:rPr lang="de-DE" sz="2200" dirty="0">
                <a:latin typeface="Courier New"/>
                <a:cs typeface="Courier New"/>
              </a:rPr>
              <a:t>FROM</a:t>
            </a:r>
          </a:p>
          <a:p>
            <a:r>
              <a:rPr lang="de-DE" sz="2200" dirty="0">
                <a:latin typeface="Courier New"/>
                <a:cs typeface="Courier New"/>
              </a:rPr>
              <a:t>    orte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2446" y="5187905"/>
            <a:ext cx="3099270" cy="1264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51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4015" y="1417638"/>
            <a:ext cx="4759611" cy="1592435"/>
          </a:xfrm>
          <a:prstGeom prst="rect">
            <a:avLst/>
          </a:prstGeom>
        </p:spPr>
      </p:pic>
      <p:sp>
        <p:nvSpPr>
          <p:cNvPr id="12" name="Rechteck 11"/>
          <p:cNvSpPr/>
          <p:nvPr/>
        </p:nvSpPr>
        <p:spPr>
          <a:xfrm>
            <a:off x="160209" y="1472029"/>
            <a:ext cx="3769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</a:t>
            </a:r>
            <a:r>
              <a:rPr lang="de-DE" sz="2200" b="1">
                <a:solidFill>
                  <a:srgbClr val="FF0000"/>
                </a:solidFill>
                <a:latin typeface="Courier New"/>
                <a:cs typeface="Courier New"/>
              </a:rPr>
              <a:t>*</a:t>
            </a:r>
            <a:r>
              <a:rPr lang="de-DE" sz="2200">
                <a:latin typeface="Courier New"/>
                <a:cs typeface="Courier New"/>
              </a:rPr>
              <a:t> FROM orte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62254" y="4431612"/>
            <a:ext cx="714586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>
                <a:latin typeface="Courier New"/>
                <a:cs typeface="Courier New"/>
              </a:rPr>
              <a:t>SELECT </a:t>
            </a:r>
          </a:p>
          <a:p>
            <a:r>
              <a:rPr lang="de-DE" sz="2200" dirty="0">
                <a:latin typeface="Courier New"/>
                <a:cs typeface="Courier New"/>
              </a:rPr>
              <a:t>    </a:t>
            </a:r>
            <a:r>
              <a:rPr lang="de-DE" sz="2200" b="1" dirty="0">
                <a:solidFill>
                  <a:srgbClr val="FF0000"/>
                </a:solidFill>
                <a:latin typeface="Courier New"/>
                <a:cs typeface="Courier New"/>
              </a:rPr>
              <a:t>COUNT(*) </a:t>
            </a:r>
            <a:r>
              <a:rPr lang="de-DE" sz="2200" dirty="0">
                <a:latin typeface="Courier New"/>
                <a:cs typeface="Courier New"/>
              </a:rPr>
              <a:t>AS `Anzahl aller Orte`</a:t>
            </a:r>
          </a:p>
          <a:p>
            <a:endParaRPr lang="de-DE" sz="2200" dirty="0">
              <a:latin typeface="Courier New"/>
              <a:cs typeface="Courier New"/>
            </a:endParaRPr>
          </a:p>
          <a:p>
            <a:r>
              <a:rPr lang="de-DE" sz="2200" dirty="0">
                <a:latin typeface="Courier New"/>
                <a:cs typeface="Courier New"/>
              </a:rPr>
              <a:t>FROM</a:t>
            </a:r>
          </a:p>
          <a:p>
            <a:r>
              <a:rPr lang="de-DE" sz="2200" dirty="0">
                <a:latin typeface="Courier New"/>
                <a:cs typeface="Courier New"/>
              </a:rPr>
              <a:t>    orte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2446" y="5187905"/>
            <a:ext cx="3099270" cy="126450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62254" y="3062006"/>
            <a:ext cx="8643863" cy="13696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2900"/>
              <a:t>COUNT() gibt die Anzahl der Ergebnis-Datensätze zurück</a:t>
            </a:r>
          </a:p>
          <a:p>
            <a:endParaRPr lang="de-DE"/>
          </a:p>
          <a:p>
            <a:r>
              <a:rPr lang="de-DE">
                <a:latin typeface="Courier New"/>
                <a:cs typeface="Courier New"/>
              </a:rPr>
              <a:t>SELECT COUNT(*) FROM xy </a:t>
            </a:r>
            <a:r>
              <a:rPr lang="de-DE"/>
              <a:t>gibt also die Anzahl der Ergebniszeilen von</a:t>
            </a:r>
          </a:p>
          <a:p>
            <a:r>
              <a:rPr lang="de-DE">
                <a:latin typeface="Courier New"/>
                <a:cs typeface="Courier New"/>
              </a:rPr>
              <a:t>SELECT * FROM xy </a:t>
            </a:r>
            <a:r>
              <a:rPr lang="de-DE"/>
              <a:t>zurück.</a:t>
            </a:r>
          </a:p>
        </p:txBody>
      </p:sp>
    </p:spTree>
    <p:extLst>
      <p:ext uri="{BB962C8B-B14F-4D97-AF65-F5344CB8AC3E}">
        <p14:creationId xmlns:p14="http://schemas.microsoft.com/office/powerpoint/2010/main" val="3586010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72166" y="1274100"/>
            <a:ext cx="71458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</a:t>
            </a:r>
          </a:p>
          <a:p>
            <a:r>
              <a:rPr lang="de-DE" sz="2200">
                <a:latin typeface="Courier New"/>
                <a:cs typeface="Courier New"/>
              </a:rPr>
              <a:t>    *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    kunden;</a:t>
            </a:r>
            <a:endParaRPr lang="de-DE" sz="2000">
              <a:solidFill>
                <a:srgbClr val="0000FF"/>
              </a:solidFill>
              <a:latin typeface="Arial"/>
              <a:cs typeface="Arial"/>
            </a:endParaRP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1444" y="1274100"/>
            <a:ext cx="5345356" cy="2777196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272166" y="4059700"/>
            <a:ext cx="71458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>
                <a:latin typeface="Courier New"/>
                <a:cs typeface="Courier New"/>
              </a:rPr>
              <a:t>SELECT </a:t>
            </a:r>
          </a:p>
          <a:p>
            <a:r>
              <a:rPr lang="de-DE" sz="2200" dirty="0">
                <a:latin typeface="Courier New"/>
                <a:cs typeface="Courier New"/>
              </a:rPr>
              <a:t>    COUNT</a:t>
            </a:r>
            <a:r>
              <a:rPr lang="de-DE" sz="2200">
                <a:latin typeface="Courier New"/>
                <a:cs typeface="Courier New"/>
              </a:rPr>
              <a:t>(*) `Anzahl aller Kunden`</a:t>
            </a:r>
            <a:endParaRPr lang="de-DE" sz="2200" dirty="0">
              <a:latin typeface="Courier New"/>
              <a:cs typeface="Courier New"/>
            </a:endParaRPr>
          </a:p>
          <a:p>
            <a:r>
              <a:rPr lang="de-DE" sz="2200" dirty="0">
                <a:latin typeface="Courier New"/>
                <a:cs typeface="Courier New"/>
              </a:rPr>
              <a:t>FROM</a:t>
            </a:r>
          </a:p>
          <a:p>
            <a:r>
              <a:rPr lang="de-DE" sz="2200" dirty="0">
                <a:latin typeface="Courier New"/>
                <a:cs typeface="Courier New"/>
              </a:rPr>
              <a:t>    </a:t>
            </a:r>
            <a:r>
              <a:rPr lang="de-DE" sz="2200" dirty="0" err="1">
                <a:latin typeface="Courier New"/>
                <a:cs typeface="Courier New"/>
              </a:rPr>
              <a:t>kunden</a:t>
            </a:r>
            <a:r>
              <a:rPr lang="de-DE" sz="2200" dirty="0">
                <a:latin typeface="Courier New"/>
                <a:cs typeface="Courier New"/>
              </a:rPr>
              <a:t>;</a:t>
            </a: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6600" y="3403600"/>
            <a:ext cx="50800" cy="38100"/>
          </a:xfrm>
          <a:prstGeom prst="rect">
            <a:avLst/>
          </a:prstGeom>
        </p:spPr>
      </p:pic>
      <p:pic>
        <p:nvPicPr>
          <p:cNvPr id="5" name="Bild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9782" y="4994846"/>
            <a:ext cx="4224573" cy="181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4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72166" y="1274100"/>
            <a:ext cx="71458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</a:t>
            </a:r>
          </a:p>
          <a:p>
            <a:r>
              <a:rPr lang="de-DE" sz="2200">
                <a:latin typeface="Courier New"/>
                <a:cs typeface="Courier New"/>
              </a:rPr>
              <a:t>    kredit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    kunden;</a:t>
            </a:r>
            <a:endParaRPr lang="de-DE" sz="2000">
              <a:solidFill>
                <a:srgbClr val="0000FF"/>
              </a:solidFill>
              <a:latin typeface="Arial"/>
              <a:cs typeface="Arial"/>
            </a:endParaRP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600" y="3403600"/>
            <a:ext cx="50800" cy="38100"/>
          </a:xfrm>
          <a:prstGeom prst="rect">
            <a:avLst/>
          </a:prstGeom>
        </p:spPr>
      </p:pic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397" y="1274100"/>
            <a:ext cx="1854905" cy="4221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571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72166" y="1274100"/>
            <a:ext cx="71458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</a:t>
            </a:r>
          </a:p>
          <a:p>
            <a:r>
              <a:rPr lang="de-DE" sz="2200">
                <a:latin typeface="Courier New"/>
                <a:cs typeface="Courier New"/>
              </a:rPr>
              <a:t>    kredit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    kunden;</a:t>
            </a:r>
            <a:endParaRPr lang="de-DE" sz="2000">
              <a:solidFill>
                <a:srgbClr val="0000FF"/>
              </a:solidFill>
              <a:latin typeface="Arial"/>
              <a:cs typeface="Arial"/>
            </a:endParaRP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600" y="3403600"/>
            <a:ext cx="50800" cy="38100"/>
          </a:xfrm>
          <a:prstGeom prst="rect">
            <a:avLst/>
          </a:prstGeom>
        </p:spPr>
      </p:pic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397" y="1274100"/>
            <a:ext cx="1854905" cy="4221508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457199" y="4190355"/>
            <a:ext cx="38349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Was ergibt die Abfrage</a:t>
            </a:r>
          </a:p>
          <a:p>
            <a:r>
              <a:rPr lang="de-DE" sz="2200">
                <a:latin typeface="Courier New"/>
                <a:cs typeface="Courier New"/>
              </a:rPr>
              <a:t>SELECT </a:t>
            </a:r>
          </a:p>
          <a:p>
            <a:r>
              <a:rPr lang="de-DE" sz="2200">
                <a:latin typeface="Courier New"/>
                <a:cs typeface="Courier New"/>
              </a:rPr>
              <a:t>    COUNT(kredit)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    kunden;</a:t>
            </a:r>
          </a:p>
          <a:p>
            <a:r>
              <a:rPr lang="de-DE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94801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72166" y="1274100"/>
            <a:ext cx="71458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</a:t>
            </a:r>
          </a:p>
          <a:p>
            <a:r>
              <a:rPr lang="de-DE" sz="2200">
                <a:latin typeface="Courier New"/>
                <a:cs typeface="Courier New"/>
              </a:rPr>
              <a:t>    kredit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    kunden;</a:t>
            </a:r>
            <a:endParaRPr lang="de-DE" sz="2000">
              <a:solidFill>
                <a:srgbClr val="0000FF"/>
              </a:solidFill>
              <a:latin typeface="Arial"/>
              <a:cs typeface="Arial"/>
            </a:endParaRP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600" y="3403600"/>
            <a:ext cx="50800" cy="38100"/>
          </a:xfrm>
          <a:prstGeom prst="rect">
            <a:avLst/>
          </a:prstGeom>
        </p:spPr>
      </p:pic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397" y="1274100"/>
            <a:ext cx="1854905" cy="4221508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584029" y="5347885"/>
            <a:ext cx="65864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/>
              <a:t>10 Ergebniszeilen</a:t>
            </a:r>
          </a:p>
          <a:p>
            <a:r>
              <a:rPr lang="de-DE" sz="2800"/>
              <a:t>(2 davon enthalten keinen Wert </a:t>
            </a:r>
            <a:r>
              <a:rPr lang="mr-IN" sz="2800"/>
              <a:t>–</a:t>
            </a:r>
            <a:r>
              <a:rPr lang="de-DE" sz="2800"/>
              <a:t> </a:t>
            </a:r>
            <a:r>
              <a:rPr lang="de-DE" sz="2800">
                <a:solidFill>
                  <a:srgbClr val="FF0000"/>
                </a:solidFill>
              </a:rPr>
              <a:t>NULL</a:t>
            </a:r>
            <a:r>
              <a:rPr lang="de-DE" sz="2800"/>
              <a:t>)</a:t>
            </a:r>
          </a:p>
        </p:txBody>
      </p:sp>
      <p:sp>
        <p:nvSpPr>
          <p:cNvPr id="7" name="Pfeil nach rechts 6"/>
          <p:cNvSpPr/>
          <p:nvPr/>
        </p:nvSpPr>
        <p:spPr>
          <a:xfrm>
            <a:off x="5052318" y="2901729"/>
            <a:ext cx="1659385" cy="231767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Pfeil nach rechts 10"/>
          <p:cNvSpPr/>
          <p:nvPr/>
        </p:nvSpPr>
        <p:spPr>
          <a:xfrm>
            <a:off x="5052318" y="3591830"/>
            <a:ext cx="1659385" cy="231767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8998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600" y="3403600"/>
            <a:ext cx="50800" cy="38100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262522" y="1274100"/>
            <a:ext cx="383495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</a:t>
            </a:r>
          </a:p>
          <a:p>
            <a:r>
              <a:rPr lang="de-DE" sz="2200">
                <a:latin typeface="Courier New"/>
                <a:cs typeface="Courier New"/>
              </a:rPr>
              <a:t>    COUNT(kredit)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    kunden;</a:t>
            </a:r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793" y="3229985"/>
            <a:ext cx="5920665" cy="2935030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6397" y="1274100"/>
            <a:ext cx="1854905" cy="4221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934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600" y="3403600"/>
            <a:ext cx="50800" cy="38100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397" y="1274100"/>
            <a:ext cx="1854905" cy="4221508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231758" y="2818293"/>
            <a:ext cx="5801588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/>
              <a:t>ergibt 8 </a:t>
            </a:r>
          </a:p>
          <a:p>
            <a:r>
              <a:rPr lang="de-DE" sz="2400"/>
              <a:t>(alle Datensätze, die einen Wert haben).</a:t>
            </a:r>
          </a:p>
          <a:p>
            <a:endParaRPr lang="de-DE" sz="2400"/>
          </a:p>
          <a:p>
            <a:endParaRPr lang="de-DE" sz="2400"/>
          </a:p>
          <a:p>
            <a:r>
              <a:rPr lang="de-DE" sz="2400"/>
              <a:t>Wir wollen aber die Kunden, deren Kredit</a:t>
            </a:r>
          </a:p>
          <a:p>
            <a:r>
              <a:rPr lang="de-DE" sz="2400"/>
              <a:t>0.00 ist, nicht mitzählen.</a:t>
            </a:r>
          </a:p>
          <a:p>
            <a:r>
              <a:rPr lang="de-DE" sz="2400"/>
              <a:t>Erweitern Sie die Abfrage entsprechend.</a:t>
            </a:r>
          </a:p>
          <a:p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302154" y="1417638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 </a:t>
            </a:r>
          </a:p>
          <a:p>
            <a:r>
              <a:rPr lang="de-DE" sz="2200">
                <a:latin typeface="Courier New"/>
                <a:cs typeface="Courier New"/>
              </a:rPr>
              <a:t>    COUNT(kredit)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    kunden;</a:t>
            </a:r>
          </a:p>
        </p:txBody>
      </p:sp>
    </p:spTree>
    <p:extLst>
      <p:ext uri="{BB962C8B-B14F-4D97-AF65-F5344CB8AC3E}">
        <p14:creationId xmlns:p14="http://schemas.microsoft.com/office/powerpoint/2010/main" val="1876321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Beispieldatenbank "Kunden"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928487" y="2101517"/>
            <a:ext cx="7511466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 err="1"/>
              <a:t>kunden</a:t>
            </a:r>
            <a:r>
              <a:rPr lang="de-DE" sz="2600" dirty="0"/>
              <a:t> (</a:t>
            </a:r>
            <a:r>
              <a:rPr lang="de-DE" sz="2600" u="sng" dirty="0" err="1"/>
              <a:t>kunde_id</a:t>
            </a:r>
            <a:r>
              <a:rPr lang="de-DE" sz="2600" dirty="0"/>
              <a:t>, </a:t>
            </a:r>
            <a:r>
              <a:rPr lang="de-DE" sz="2600" dirty="0" err="1"/>
              <a:t>name</a:t>
            </a:r>
            <a:r>
              <a:rPr lang="de-DE" sz="2600" dirty="0"/>
              <a:t>, </a:t>
            </a:r>
            <a:r>
              <a:rPr lang="de-DE" sz="2600" dirty="0">
                <a:latin typeface="Wingdings"/>
                <a:ea typeface="Wingdings"/>
                <a:cs typeface="Wingdings"/>
              </a:rPr>
              <a:t></a:t>
            </a:r>
            <a:r>
              <a:rPr lang="de-DE" sz="2600" dirty="0" err="1">
                <a:latin typeface="Arial"/>
                <a:ea typeface="Wingdings"/>
                <a:cs typeface="Arial"/>
              </a:rPr>
              <a:t>orte_</a:t>
            </a:r>
            <a:r>
              <a:rPr lang="de-DE" sz="2600" dirty="0" err="1"/>
              <a:t>postleitzahl</a:t>
            </a:r>
            <a:r>
              <a:rPr lang="de-DE" sz="2600" dirty="0"/>
              <a:t>, </a:t>
            </a:r>
          </a:p>
          <a:p>
            <a:r>
              <a:rPr lang="de-DE" sz="2600" dirty="0"/>
              <a:t>								</a:t>
            </a:r>
            <a:r>
              <a:rPr lang="de-DE" sz="2600" dirty="0" err="1"/>
              <a:t>kontostand_giro</a:t>
            </a:r>
            <a:r>
              <a:rPr lang="de-DE" sz="2600" dirty="0"/>
              <a:t>, </a:t>
            </a:r>
            <a:r>
              <a:rPr lang="de-DE" sz="2600" dirty="0" err="1"/>
              <a:t>kredit</a:t>
            </a:r>
            <a:r>
              <a:rPr lang="de-DE" sz="2600" dirty="0"/>
              <a:t>)</a:t>
            </a:r>
          </a:p>
          <a:p>
            <a:r>
              <a:rPr lang="de-DE" sz="2600" dirty="0"/>
              <a:t>orte (</a:t>
            </a:r>
            <a:r>
              <a:rPr lang="de-DE" sz="2600" u="sng" dirty="0" err="1"/>
              <a:t>postleitzahl</a:t>
            </a:r>
            <a:r>
              <a:rPr lang="de-DE" sz="2600" dirty="0"/>
              <a:t>, </a:t>
            </a:r>
            <a:r>
              <a:rPr lang="de-DE" sz="2600" dirty="0" err="1"/>
              <a:t>name</a:t>
            </a:r>
            <a:r>
              <a:rPr lang="de-DE" sz="2600" dirty="0"/>
              <a:t>, </a:t>
            </a:r>
            <a:r>
              <a:rPr lang="de-DE" sz="2600" dirty="0" err="1"/>
              <a:t>einwohnerzahl</a:t>
            </a:r>
            <a:r>
              <a:rPr lang="de-DE" sz="2600" dirty="0"/>
              <a:t>, </a:t>
            </a:r>
          </a:p>
          <a:p>
            <a:r>
              <a:rPr lang="de-DE" sz="2600" dirty="0"/>
              <a:t>								</a:t>
            </a:r>
            <a:r>
              <a:rPr lang="de-DE" sz="2600" dirty="0" err="1"/>
              <a:t>anzahl_telefonleitungen</a:t>
            </a:r>
            <a:r>
              <a:rPr lang="de-DE" sz="2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947937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COUNT(): Anzahl Datensätze</a:t>
            </a: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600" y="3403600"/>
            <a:ext cx="50800" cy="38100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6744" y="1274100"/>
            <a:ext cx="1500692" cy="3415368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302154" y="1417638"/>
            <a:ext cx="691014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200" dirty="0">
                <a:latin typeface="Courier New"/>
                <a:cs typeface="Courier New"/>
              </a:rPr>
              <a:t>SELECT </a:t>
            </a:r>
          </a:p>
          <a:p>
            <a:r>
              <a:rPr lang="de-DE" sz="2200" dirty="0">
                <a:latin typeface="Courier New"/>
                <a:cs typeface="Courier New"/>
              </a:rPr>
              <a:t>    COUNT(</a:t>
            </a:r>
            <a:r>
              <a:rPr lang="de-DE" sz="2200" dirty="0" err="1">
                <a:latin typeface="Courier New"/>
                <a:cs typeface="Courier New"/>
              </a:rPr>
              <a:t>kredit</a:t>
            </a:r>
            <a:r>
              <a:rPr lang="de-DE" sz="2200" dirty="0">
                <a:latin typeface="Courier New"/>
                <a:cs typeface="Courier New"/>
              </a:rPr>
              <a:t>)</a:t>
            </a:r>
          </a:p>
          <a:p>
            <a:r>
              <a:rPr lang="de-DE" sz="2200" dirty="0">
                <a:latin typeface="Courier New"/>
                <a:cs typeface="Courier New"/>
              </a:rPr>
              <a:t>FROM</a:t>
            </a:r>
          </a:p>
          <a:p>
            <a:r>
              <a:rPr lang="de-DE" sz="2200" dirty="0">
                <a:latin typeface="Courier New"/>
                <a:cs typeface="Courier New"/>
              </a:rPr>
              <a:t>    </a:t>
            </a:r>
            <a:r>
              <a:rPr lang="de-DE" sz="2200" dirty="0" err="1">
                <a:latin typeface="Courier New"/>
                <a:cs typeface="Courier New"/>
              </a:rPr>
              <a:t>kunden</a:t>
            </a:r>
            <a:endParaRPr lang="de-DE" sz="2200" dirty="0">
              <a:latin typeface="Courier New"/>
              <a:cs typeface="Courier New"/>
            </a:endParaRPr>
          </a:p>
          <a:p>
            <a:r>
              <a:rPr lang="de-DE" sz="2200" dirty="0">
                <a:latin typeface="Courier New"/>
                <a:cs typeface="Courier New"/>
              </a:rPr>
              <a:t> </a:t>
            </a:r>
            <a:r>
              <a:rPr lang="de-DE" sz="2200" b="1" dirty="0">
                <a:solidFill>
                  <a:srgbClr val="FF0000"/>
                </a:solidFill>
                <a:latin typeface="Courier New"/>
                <a:cs typeface="Courier New"/>
              </a:rPr>
              <a:t>WHERE</a:t>
            </a:r>
          </a:p>
          <a:p>
            <a:r>
              <a:rPr lang="de-DE" sz="2200" b="1" dirty="0">
                <a:solidFill>
                  <a:srgbClr val="FF0000"/>
                </a:solidFill>
                <a:latin typeface="Courier New"/>
                <a:cs typeface="Courier New"/>
              </a:rPr>
              <a:t>    </a:t>
            </a:r>
            <a:r>
              <a:rPr lang="de-DE" sz="2200" b="1" dirty="0" err="1">
                <a:solidFill>
                  <a:srgbClr val="FF0000"/>
                </a:solidFill>
                <a:latin typeface="Courier New"/>
                <a:cs typeface="Courier New"/>
              </a:rPr>
              <a:t>kredit</a:t>
            </a:r>
            <a:r>
              <a:rPr lang="de-DE" sz="2200" b="1" dirty="0">
                <a:solidFill>
                  <a:srgbClr val="FF0000"/>
                </a:solidFill>
                <a:latin typeface="Courier New"/>
                <a:cs typeface="Courier New"/>
              </a:rPr>
              <a:t> &lt; 0; </a:t>
            </a:r>
            <a:r>
              <a:rPr lang="de-DE" sz="2200" b="1" dirty="0">
                <a:solidFill>
                  <a:srgbClr val="000000"/>
                </a:solidFill>
                <a:latin typeface="Courier New"/>
                <a:cs typeface="Courier New"/>
              </a:rPr>
              <a:t>-- nur </a:t>
            </a:r>
            <a:r>
              <a:rPr lang="de-DE" sz="2200" b="1">
                <a:solidFill>
                  <a:srgbClr val="000000"/>
                </a:solidFill>
                <a:latin typeface="Courier New"/>
                <a:cs typeface="Courier New"/>
              </a:rPr>
              <a:t>negative Werte</a:t>
            </a:r>
            <a:endParaRPr lang="de-DE" sz="2200" dirty="0">
              <a:latin typeface="Courier New"/>
              <a:cs typeface="Courier New"/>
            </a:endParaRPr>
          </a:p>
          <a:p>
            <a:endParaRPr lang="de-DE" sz="2200" dirty="0">
              <a:latin typeface="Courier New"/>
              <a:cs typeface="Courier New"/>
            </a:endParaRP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914" y="4921237"/>
            <a:ext cx="3023295" cy="1429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44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Beispieldatenbank "Kunden"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52400" y="1417638"/>
            <a:ext cx="7906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/>
              <a:t>kunden (</a:t>
            </a:r>
            <a:r>
              <a:rPr lang="de-DE" sz="2000" u="sng"/>
              <a:t>kunde_id</a:t>
            </a:r>
            <a:r>
              <a:rPr lang="de-DE" sz="2000"/>
              <a:t>, name, </a:t>
            </a:r>
            <a:r>
              <a:rPr lang="de-DE" sz="2000">
                <a:latin typeface="Wingdings"/>
                <a:ea typeface="Wingdings"/>
                <a:cs typeface="Wingdings"/>
              </a:rPr>
              <a:t></a:t>
            </a:r>
            <a:r>
              <a:rPr lang="de-DE" sz="2000">
                <a:latin typeface="Arial"/>
                <a:ea typeface="Wingdings"/>
                <a:cs typeface="Arial"/>
              </a:rPr>
              <a:t>ort_</a:t>
            </a:r>
            <a:r>
              <a:rPr lang="de-DE" sz="2000"/>
              <a:t>postleitzahl, kontostand_giro, kredit)</a:t>
            </a:r>
          </a:p>
          <a:p>
            <a:r>
              <a:rPr lang="de-DE" sz="2000"/>
              <a:t>orte (</a:t>
            </a:r>
            <a:r>
              <a:rPr lang="de-DE" sz="2000" u="sng"/>
              <a:t>postleitzahl</a:t>
            </a:r>
            <a:r>
              <a:rPr lang="de-DE" sz="2000"/>
              <a:t>, name, einwohnerzahl,	anzahl_telefonleitungen)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2125524"/>
            <a:ext cx="6739277" cy="1397546"/>
          </a:xfrm>
          <a:prstGeom prst="rect">
            <a:avLst/>
          </a:prstGeom>
        </p:spPr>
      </p:pic>
      <p:pic>
        <p:nvPicPr>
          <p:cNvPr id="8" name="Bild 7"/>
          <p:cNvPicPr>
            <a:picLocks noChangeAspect="1"/>
          </p:cNvPicPr>
          <p:nvPr/>
        </p:nvPicPr>
        <p:blipFill rotWithShape="1">
          <a:blip r:embed="rId3"/>
          <a:srcRect b="11908"/>
          <a:stretch/>
        </p:blipFill>
        <p:spPr>
          <a:xfrm>
            <a:off x="2102143" y="3523070"/>
            <a:ext cx="6918687" cy="322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254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301625" y="1989138"/>
            <a:ext cx="8229600" cy="4741862"/>
          </a:xfrm>
        </p:spPr>
        <p:txBody>
          <a:bodyPr/>
          <a:lstStyle/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DATABASE IF EXISTS `kunden`;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DATABASE  IF NOT EXISTS `kunden` /*!40100 DEFAULT CHARACTER SET latin1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USE `kunden`;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MySQL dump 10.13  Distrib 5.7.12, for osx10.9 (x86_64)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Host: 127.0.0.1    Database: Kunden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------------------------------------------------------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Server version	5.5.38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@OLD_CHARACTER_SET_CLIENT=@@CHARACTER_SET_CLIENT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@OLD_CHARACTER_SET_RESULTS=@@CHARACTER_SET_RESULTS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@OLD_COLLATION_CONNECTION=@@COLLATION_CONNECTION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NAMES utf8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/*!40103 SET @OLD_TIME_ZONE=@@TIME_ZONE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/*!40103 SET TIME_ZONE='+00:00'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@OLD_UNIQUE_CHECKS=@@UNIQUE_CHECKS, UNIQUE_CHECKS=0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@OLD_FOREIGN_KEY_CHECKS=@@FOREIGN_KEY_CHECKS, FOREIGN_KEY_CHECKS=0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@OLD_SQL_MODE=@@SQL_MODE, SQL_MODE='NO_AUTO_VALUE_ON_ZERO'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/*!40111 SET @OLD_SQL_NOTES=@@SQL_NOTES, SQL_NOTES=0 */;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Table structure for table `kunden`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TABLE IF EXISTS `kunden`;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@saved_cs_client     = @@character_set_client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 = utf8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`kunden` (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`kunde_id` int(11) NOT NULL AUTO_INCREMENT,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`name` varchar(200) NOT NULL,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`ort_postleitzahl` varchar(5) NOT NULL,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`kontostand_giro` decimal(10,2) NOT NULL,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`kredit` decimal(10,2) DEFAULT NULL,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PRIMARY KEY (`kunde_id`),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KEY `fk_kunde_ort` (`ort_postleitzahl`)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) ENGINE=InnoDB AUTO_INCREMENT=11 DEFAULT CHARSET=latin1;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 = @saved_cs_client */;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Dumping data for table `kunden`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LOCK TABLES `kunden` WRITE;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`kunden` DISABLE KEYS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`kunden` VALUES (1,'John','79111',182.00,-430320.22),(2,'Herbert','79312',10291.32,-10000.00),(3,'Sabina','79312',-253.21,-3205.32),(4,'Mary','79111',-832.01,NULL),(5,'Heinrich','79111',15302.85,0.00),(6,'Usal','80995',23012.21,NULL),(7,'Johannes','80995',159.31,0.00),(8,'Carla','79312',503.06,-15302.68),(9,'Ludowika','79111',25201.07,-82213.99),(10,'Niemand','99999',-5021.30,-3024.21)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`kunden` ENABLE KEYS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UNLOCK TABLES;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Table structure for table `orte`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TABLE IF EXISTS `orte`;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@saved_cs_client     = @@character_set_client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 = utf8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`orte` (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`postleitzahl` varchar(5) NOT NULL,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`name` varchar(255) NOT NULL,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`einwohnerzahl` int(11) DEFAULT NULL,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`anzahl_telefonleitungen` int(11) DEFAULT NULL,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PRIMARY KEY (`postleitzahl`)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) ENGINE=InnoDB DEFAULT CHARSET=latin1;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 = @saved_cs_client */;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Dumping data for table `orte`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LOCK TABLES `orte` WRITE;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`orte` DISABLE KEYS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`orte` VALUES ('20095','Hamburg',2000000,1004),('79111','Freiburg',280000,195),('79312','Emmendingen',40000,12),('80995','München',1000000,385);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`orte` ENABLE KEYS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UNLOCK TABLES;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/*!40103 SET TIME_ZONE=@OLD_TIME_ZONE */;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SQL_MODE=@OLD_SQL_MODE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FOREIGN_KEY_CHECKS=@OLD_FOREIGN_KEY_CHECKS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UNIQUE_CHECKS=@OLD_UNIQUE_CHECKS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CHARACTER_SET_CLIENT=@OLD_CHARACTER_SET_CLIENT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CHARACTER_SET_RESULTS=@OLD_CHARACTER_SET_RESULTS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COLLATION_CONNECTION=@OLD_COLLATION_CONNECTION */;</a:t>
            </a: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/*!40111 SET SQL_NOTES=@OLD_SQL_NOTES */;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Dump completed on 2016-11-02 20:20:40</a:t>
            </a:r>
          </a:p>
          <a:p>
            <a:pPr eaLnBrk="1" hangingPunct="1">
              <a:buNone/>
            </a:pPr>
            <a:endParaRPr lang="de-DE" sz="200" b="1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770466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(Code)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004734" y="1570038"/>
            <a:ext cx="172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für Copy-Paste</a:t>
            </a:r>
          </a:p>
        </p:txBody>
      </p:sp>
    </p:spTree>
    <p:extLst>
      <p:ext uri="{BB962C8B-B14F-4D97-AF65-F5344CB8AC3E}">
        <p14:creationId xmlns:p14="http://schemas.microsoft.com/office/powerpoint/2010/main" val="94436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Aggregatfunktionen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428789"/>
            <a:ext cx="855133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>
                <a:latin typeface="Courier New"/>
                <a:cs typeface="Courier New"/>
              </a:rPr>
              <a:t>Ähnlich wie in Excel:</a:t>
            </a:r>
            <a:br>
              <a:rPr lang="de-DE" sz="2200" dirty="0">
                <a:latin typeface="Courier New"/>
                <a:cs typeface="Courier New"/>
              </a:rPr>
            </a:br>
            <a:endParaRPr lang="de-DE" sz="2200" dirty="0">
              <a:latin typeface="Courier New"/>
              <a:cs typeface="Courier New"/>
            </a:endParaRPr>
          </a:p>
          <a:p>
            <a:r>
              <a:rPr lang="de-DE" sz="2200" dirty="0">
                <a:latin typeface="Courier New"/>
                <a:cs typeface="Courier New"/>
              </a:rPr>
              <a:t>COUNT()	</a:t>
            </a:r>
            <a:r>
              <a:rPr lang="de-DE" sz="2200" dirty="0">
                <a:latin typeface="Courier New"/>
                <a:cs typeface="Courier New"/>
                <a:sym typeface="Wingdings"/>
              </a:rPr>
              <a:t> Datensätze zählen</a:t>
            </a:r>
            <a:endParaRPr lang="de-DE" sz="2200" dirty="0">
              <a:latin typeface="Courier New"/>
              <a:cs typeface="Courier New"/>
            </a:endParaRPr>
          </a:p>
          <a:p>
            <a:r>
              <a:rPr lang="de-DE" sz="2200" dirty="0">
                <a:latin typeface="Courier New"/>
                <a:cs typeface="Courier New"/>
              </a:rPr>
              <a:t>SUM() 	</a:t>
            </a:r>
            <a:r>
              <a:rPr lang="de-DE" sz="2200" dirty="0">
                <a:latin typeface="Courier New"/>
                <a:cs typeface="Courier New"/>
                <a:sym typeface="Wingdings"/>
              </a:rPr>
              <a:t> Summe</a:t>
            </a:r>
            <a:endParaRPr lang="de-DE" sz="2200" i="1" dirty="0">
              <a:latin typeface="Courier New"/>
              <a:cs typeface="Courier New"/>
            </a:endParaRPr>
          </a:p>
          <a:p>
            <a:r>
              <a:rPr lang="de-DE" sz="2200" dirty="0">
                <a:latin typeface="Courier New"/>
                <a:cs typeface="Courier New"/>
              </a:rPr>
              <a:t>AVG()		</a:t>
            </a:r>
            <a:r>
              <a:rPr lang="de-DE" sz="2200" dirty="0">
                <a:latin typeface="Courier New"/>
                <a:cs typeface="Courier New"/>
                <a:sym typeface="Wingdings"/>
              </a:rPr>
              <a:t> Durchschnitt</a:t>
            </a:r>
          </a:p>
          <a:p>
            <a:r>
              <a:rPr lang="de-DE" sz="2200" dirty="0">
                <a:latin typeface="Courier New"/>
                <a:cs typeface="Courier New"/>
                <a:sym typeface="Wingdings"/>
              </a:rPr>
              <a:t>MAX()		 Maximum</a:t>
            </a:r>
          </a:p>
          <a:p>
            <a:r>
              <a:rPr lang="de-DE" sz="2200" dirty="0">
                <a:latin typeface="Courier New"/>
                <a:cs typeface="Courier New"/>
                <a:sym typeface="Wingdings"/>
              </a:rPr>
              <a:t>MIN()		 Minimum</a:t>
            </a:r>
          </a:p>
          <a:p>
            <a:endParaRPr lang="de-DE" sz="2200" dirty="0">
              <a:latin typeface="Courier New"/>
              <a:cs typeface="Courier New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55598" y="6270823"/>
            <a:ext cx="87884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/>
              <a:t>gute Erklärung im Web:</a:t>
            </a:r>
          </a:p>
          <a:p>
            <a:r>
              <a:rPr lang="de-DE" sz="1400"/>
              <a:t>http://www.teialehrbuch.de/Kostenlose-Kurse/SQL/14750-Aggregatfunktionen.html</a:t>
            </a:r>
          </a:p>
        </p:txBody>
      </p:sp>
    </p:spTree>
    <p:extLst>
      <p:ext uri="{BB962C8B-B14F-4D97-AF65-F5344CB8AC3E}">
        <p14:creationId xmlns:p14="http://schemas.microsoft.com/office/powerpoint/2010/main" val="567980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MIN(), MAX()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222549"/>
            <a:ext cx="85513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*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599" y="3629754"/>
            <a:ext cx="8398899" cy="202732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3346877" y="1678984"/>
            <a:ext cx="5339923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/>
              <a:t>MIN </a:t>
            </a:r>
            <a:r>
              <a:rPr lang="mr-IN"/>
              <a:t>–</a:t>
            </a:r>
            <a:r>
              <a:rPr lang="de-DE"/>
              <a:t> gibt den kleinsten Wert einer Spalte zurück</a:t>
            </a:r>
          </a:p>
          <a:p>
            <a:r>
              <a:rPr lang="de-DE"/>
              <a:t>MAX </a:t>
            </a:r>
            <a:r>
              <a:rPr lang="mr-IN"/>
              <a:t>–</a:t>
            </a:r>
            <a:r>
              <a:rPr lang="de-DE"/>
              <a:t> gibt den höchsten Wert einer Spalte zurück</a:t>
            </a:r>
          </a:p>
        </p:txBody>
      </p:sp>
    </p:spTree>
    <p:extLst>
      <p:ext uri="{BB962C8B-B14F-4D97-AF65-F5344CB8AC3E}">
        <p14:creationId xmlns:p14="http://schemas.microsoft.com/office/powerpoint/2010/main" val="3346177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MIN(), MAX()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566333"/>
            <a:ext cx="85513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MIN(anzahl_telefonleitungen)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3058" y="2424673"/>
            <a:ext cx="4873742" cy="1176420"/>
          </a:xfrm>
          <a:prstGeom prst="rect">
            <a:avLst/>
          </a:prstGeom>
        </p:spPr>
      </p:pic>
      <p:pic>
        <p:nvPicPr>
          <p:cNvPr id="4" name="Bild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3601093"/>
            <a:ext cx="7230456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438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MIN(), MAX()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566333"/>
            <a:ext cx="85513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MIN(anzahl_telefonleitungen) AS min,</a:t>
            </a:r>
          </a:p>
          <a:p>
            <a:r>
              <a:rPr lang="de-DE" sz="2200">
                <a:latin typeface="Courier New"/>
                <a:cs typeface="Courier New"/>
              </a:rPr>
              <a:t>	MAX(anzahl_telefonleitungen) max </a:t>
            </a:r>
            <a:r>
              <a:rPr lang="de-DE" i="1">
                <a:solidFill>
                  <a:srgbClr val="008000"/>
                </a:solidFill>
              </a:rPr>
              <a:t>(*)</a:t>
            </a:r>
          </a:p>
          <a:p>
            <a:endParaRPr lang="de-DE" sz="2200">
              <a:latin typeface="Courier New"/>
              <a:cs typeface="Courier New"/>
            </a:endParaRP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8200" y="2814744"/>
            <a:ext cx="4873742" cy="1176420"/>
          </a:xfrm>
          <a:prstGeom prst="rect">
            <a:avLst/>
          </a:prstGeom>
        </p:spPr>
      </p:pic>
      <p:pic>
        <p:nvPicPr>
          <p:cNvPr id="5" name="Bild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1765" y="4395462"/>
            <a:ext cx="2260046" cy="1255581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6540768" y="5572751"/>
            <a:ext cx="24096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>
                <a:solidFill>
                  <a:srgbClr val="008000"/>
                </a:solidFill>
              </a:rPr>
              <a:t>(*) Erinnerung:</a:t>
            </a:r>
          </a:p>
          <a:p>
            <a:r>
              <a:rPr lang="de-DE" i="1">
                <a:solidFill>
                  <a:srgbClr val="008000"/>
                </a:solidFill>
              </a:rPr>
              <a:t>AS kann </a:t>
            </a:r>
          </a:p>
          <a:p>
            <a:r>
              <a:rPr lang="de-DE" i="1">
                <a:solidFill>
                  <a:srgbClr val="008000"/>
                </a:solidFill>
              </a:rPr>
              <a:t>weggelassen werden</a:t>
            </a:r>
          </a:p>
        </p:txBody>
      </p:sp>
    </p:spTree>
    <p:extLst>
      <p:ext uri="{BB962C8B-B14F-4D97-AF65-F5344CB8AC3E}">
        <p14:creationId xmlns:p14="http://schemas.microsoft.com/office/powerpoint/2010/main" val="1985480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MIN(), MAX()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566333"/>
            <a:ext cx="85513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</a:t>
            </a:r>
            <a:r>
              <a:rPr lang="de-DE" sz="2200">
                <a:solidFill>
                  <a:srgbClr val="FF0000"/>
                </a:solidFill>
                <a:latin typeface="Courier New"/>
                <a:cs typeface="Courier New"/>
              </a:rPr>
              <a:t>MIN(anzahl_telefonleitungen), name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5977" y="2424673"/>
            <a:ext cx="6190193" cy="1494184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4553857" y="1243167"/>
            <a:ext cx="3363796" cy="646331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3600" b="1"/>
              <a:t>Achtung: Fehler!</a:t>
            </a:r>
          </a:p>
        </p:txBody>
      </p:sp>
      <p:pic>
        <p:nvPicPr>
          <p:cNvPr id="5" name="Bild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686" y="4254500"/>
            <a:ext cx="7885338" cy="155121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69686" y="4562928"/>
            <a:ext cx="1380671" cy="970643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val 8"/>
          <p:cNvSpPr/>
          <p:nvPr/>
        </p:nvSpPr>
        <p:spPr>
          <a:xfrm>
            <a:off x="6678620" y="2946400"/>
            <a:ext cx="723665" cy="473529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/>
          <p:cNvSpPr/>
          <p:nvPr/>
        </p:nvSpPr>
        <p:spPr>
          <a:xfrm>
            <a:off x="4110546" y="2709635"/>
            <a:ext cx="1303314" cy="473529"/>
          </a:xfrm>
          <a:prstGeom prst="ellipse">
            <a:avLst/>
          </a:prstGeom>
          <a:noFill/>
          <a:ln w="762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 10"/>
          <p:cNvSpPr/>
          <p:nvPr/>
        </p:nvSpPr>
        <p:spPr>
          <a:xfrm>
            <a:off x="6556406" y="4818357"/>
            <a:ext cx="2064980" cy="473529"/>
          </a:xfrm>
          <a:prstGeom prst="ellipse">
            <a:avLst/>
          </a:prstGeom>
          <a:noFill/>
          <a:ln w="762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355599" y="5860391"/>
            <a:ext cx="8205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MIN/MAX fasst alle Datensätze zu EINEM Ergebnis zusammen (Aggregat).</a:t>
            </a:r>
          </a:p>
          <a:p>
            <a:r>
              <a:rPr lang="de-DE" dirty="0"/>
              <a:t>Zusätzliche Auswahl eines Attributs zeigt hier den ersten Wert an ("München"):</a:t>
            </a:r>
          </a:p>
          <a:p>
            <a:r>
              <a:rPr lang="de-DE" dirty="0"/>
              <a:t>Fehler: Das mit Aggregatfunktion zwei Spalten ausgewählt wurden.</a:t>
            </a:r>
          </a:p>
        </p:txBody>
      </p:sp>
    </p:spTree>
    <p:extLst>
      <p:ext uri="{BB962C8B-B14F-4D97-AF65-F5344CB8AC3E}">
        <p14:creationId xmlns:p14="http://schemas.microsoft.com/office/powerpoint/2010/main" val="3368209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1476</Words>
  <Application>Microsoft Office PowerPoint</Application>
  <PresentationFormat>Bildschirmpräsentation (4:3)</PresentationFormat>
  <Paragraphs>225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 New</vt:lpstr>
      <vt:lpstr>Wingdings</vt:lpstr>
      <vt:lpstr>Office-Design</vt:lpstr>
      <vt:lpstr>Einfache Aggregatfunktionen  (= Funktionen, die etwas zusammenfassen)</vt:lpstr>
      <vt:lpstr>Beispieldatenbank "Kunden"</vt:lpstr>
      <vt:lpstr>Beispieldatenbank "Kunden"</vt:lpstr>
      <vt:lpstr>PowerPoint-Präsentation</vt:lpstr>
      <vt:lpstr>Aggregatfunktionen</vt:lpstr>
      <vt:lpstr>MIN(), MAX()</vt:lpstr>
      <vt:lpstr>MIN(), MAX()</vt:lpstr>
      <vt:lpstr>MIN(), MAX()</vt:lpstr>
      <vt:lpstr>MIN(), MAX()</vt:lpstr>
      <vt:lpstr>MIN(), MAX()</vt:lpstr>
      <vt:lpstr>COUNT(): Anzahl Datensätze</vt:lpstr>
      <vt:lpstr>COUNT(): Anzahl Datensätze</vt:lpstr>
      <vt:lpstr>COUNT(): Anzahl Datensätze</vt:lpstr>
      <vt:lpstr>COUNT(): Anzahl Datensätze</vt:lpstr>
      <vt:lpstr>COUNT(): Anzahl Datensätze</vt:lpstr>
      <vt:lpstr>COUNT(): Anzahl Datensätze</vt:lpstr>
      <vt:lpstr>COUNT(): Anzahl Datensätze</vt:lpstr>
      <vt:lpstr>COUNT(): Anzahl Datensätze</vt:lpstr>
      <vt:lpstr>COUNT(): Anzahl Datensätze</vt:lpstr>
      <vt:lpstr>COUNT(): Anzahl Datensätze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>Gunnar Johannesmeyer</dc:creator>
  <cp:lastModifiedBy>Gunnar Johannesmeyer</cp:lastModifiedBy>
  <cp:revision>117</cp:revision>
  <cp:lastPrinted>2012-11-11T19:25:26Z</cp:lastPrinted>
  <dcterms:created xsi:type="dcterms:W3CDTF">2012-11-25T13:17:38Z</dcterms:created>
  <dcterms:modified xsi:type="dcterms:W3CDTF">2021-01-27T14:16:17Z</dcterms:modified>
</cp:coreProperties>
</file>