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6" r:id="rId3"/>
    <p:sldId id="297" r:id="rId4"/>
    <p:sldId id="298" r:id="rId5"/>
    <p:sldId id="299" r:id="rId6"/>
    <p:sldId id="300" r:id="rId7"/>
    <p:sldId id="303" r:id="rId8"/>
    <p:sldId id="305" r:id="rId9"/>
    <p:sldId id="304" r:id="rId10"/>
    <p:sldId id="319" r:id="rId11"/>
    <p:sldId id="274" r:id="rId12"/>
    <p:sldId id="308" r:id="rId13"/>
    <p:sldId id="309" r:id="rId14"/>
    <p:sldId id="306" r:id="rId15"/>
    <p:sldId id="312" r:id="rId16"/>
    <p:sldId id="315" r:id="rId17"/>
    <p:sldId id="314" r:id="rId18"/>
    <p:sldId id="316" r:id="rId19"/>
    <p:sldId id="317" r:id="rId20"/>
    <p:sldId id="318" r:id="rId2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112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087210"/>
            <a:ext cx="7772400" cy="4401004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Einfache Aggregatfunktionen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(= Funktionen, die etwas zusammenfassen)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*, MIN(kontostand_giro)</a:t>
            </a:r>
          </a:p>
          <a:p>
            <a:r>
              <a:rPr lang="de-DE" sz="2200">
                <a:latin typeface="Courier New"/>
                <a:cs typeface="Courier New"/>
              </a:rPr>
              <a:t>FROM kunde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65200" y="2929467"/>
            <a:ext cx="1724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Das geht nicht!</a:t>
            </a:r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464" y="3944434"/>
            <a:ext cx="9222464" cy="63603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4721536"/>
            <a:ext cx="5881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 Aggregierungs-Funktionen in WHERE-Clauses nicht </a:t>
            </a:r>
          </a:p>
          <a:p>
            <a:r>
              <a:rPr lang="de-DE"/>
              <a:t>erlaubt sind, ist eine Subquery nötig oder Kreativität: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091267" y="5367867"/>
            <a:ext cx="5140675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300">
                <a:latin typeface="Courier New"/>
                <a:cs typeface="Courier New"/>
              </a:rPr>
              <a:t>SELECT *</a:t>
            </a:r>
          </a:p>
          <a:p>
            <a:r>
              <a:rPr lang="de-DE" sz="2300">
                <a:latin typeface="Courier New"/>
                <a:cs typeface="Courier New"/>
              </a:rPr>
              <a:t>FROM kunde</a:t>
            </a:r>
          </a:p>
          <a:p>
            <a:r>
              <a:rPr lang="de-DE" sz="2300">
                <a:latin typeface="Courier New"/>
                <a:cs typeface="Courier New"/>
              </a:rPr>
              <a:t>ORDER BY kontostand_giro ASC</a:t>
            </a:r>
          </a:p>
          <a:p>
            <a:r>
              <a:rPr lang="de-DE" sz="2300">
                <a:latin typeface="Courier New"/>
                <a:cs typeface="Courier New"/>
              </a:rPr>
              <a:t>LIMIT 1</a:t>
            </a:r>
          </a:p>
        </p:txBody>
      </p:sp>
      <p:sp>
        <p:nvSpPr>
          <p:cNvPr id="11" name="Rechteck 10"/>
          <p:cNvSpPr/>
          <p:nvPr/>
        </p:nvSpPr>
        <p:spPr>
          <a:xfrm>
            <a:off x="4428067" y="3944434"/>
            <a:ext cx="1600200" cy="63603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7543800" y="3944434"/>
            <a:ext cx="1600200" cy="63603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5543137" y="2012608"/>
            <a:ext cx="3363796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600" b="1"/>
              <a:t>Achtung: Fehler!</a:t>
            </a:r>
          </a:p>
        </p:txBody>
      </p:sp>
    </p:spTree>
    <p:extLst>
      <p:ext uri="{BB962C8B-B14F-4D97-AF65-F5344CB8AC3E}">
        <p14:creationId xmlns:p14="http://schemas.microsoft.com/office/powerpoint/2010/main" val="404315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2254" y="3141533"/>
            <a:ext cx="8881746" cy="984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Wie viele Zeilen sind das?</a:t>
            </a:r>
          </a:p>
          <a:p>
            <a:r>
              <a:rPr lang="de-DE" sz="2900"/>
              <a:t>(oder: Wie viele Datensätze bekommen wir als Ergebnis?)</a:t>
            </a:r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* FROM orte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2254" y="3141533"/>
            <a:ext cx="8881746" cy="984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Wie viele Zeilen sind das?</a:t>
            </a:r>
          </a:p>
          <a:p>
            <a:r>
              <a:rPr lang="de-DE" sz="2900"/>
              <a:t>(oder: Wie viele Datensätze bekommen wir als Ergebnis?)</a:t>
            </a:r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*</a:t>
            </a:r>
            <a:r>
              <a:rPr lang="de-DE" sz="2200">
                <a:latin typeface="Courier New"/>
                <a:cs typeface="Courier New"/>
              </a:rPr>
              <a:t> FROM orte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2254" y="4231453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COUNT(*) </a:t>
            </a:r>
            <a:r>
              <a:rPr lang="de-DE" sz="2200" dirty="0">
                <a:latin typeface="Courier New"/>
                <a:cs typeface="Courier New"/>
              </a:rPr>
              <a:t>AS `Anzahl aller Orte`</a:t>
            </a: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46" y="5187905"/>
            <a:ext cx="3099270" cy="12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1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*</a:t>
            </a:r>
            <a:r>
              <a:rPr lang="de-DE" sz="2200">
                <a:latin typeface="Courier New"/>
                <a:cs typeface="Courier New"/>
              </a:rPr>
              <a:t> FROM orte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2254" y="4431612"/>
            <a:ext cx="71458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COUNT(*) </a:t>
            </a:r>
            <a:r>
              <a:rPr lang="de-DE" sz="2200" dirty="0">
                <a:latin typeface="Courier New"/>
                <a:cs typeface="Courier New"/>
              </a:rPr>
              <a:t>AS `Anzahl aller Orte`</a:t>
            </a:r>
          </a:p>
          <a:p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46" y="5187905"/>
            <a:ext cx="3099270" cy="126450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62254" y="3062006"/>
            <a:ext cx="8643863" cy="13696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COUNT() gibt die Anzahl der Ergebnis-Datensätze zurück</a:t>
            </a:r>
          </a:p>
          <a:p>
            <a:endParaRPr lang="de-DE"/>
          </a:p>
          <a:p>
            <a:r>
              <a:rPr lang="de-DE">
                <a:latin typeface="Courier New"/>
                <a:cs typeface="Courier New"/>
              </a:rPr>
              <a:t>SELECT COUNT(*) FROM xy </a:t>
            </a:r>
            <a:r>
              <a:rPr lang="de-DE"/>
              <a:t>gibt also die Anzahl der Ergebniszeilen von</a:t>
            </a:r>
          </a:p>
          <a:p>
            <a:r>
              <a:rPr lang="de-DE">
                <a:latin typeface="Courier New"/>
                <a:cs typeface="Courier New"/>
              </a:rPr>
              <a:t>SELECT * FROM xy </a:t>
            </a:r>
            <a:r>
              <a:rPr lang="de-DE"/>
              <a:t>zurück.</a:t>
            </a:r>
          </a:p>
        </p:txBody>
      </p:sp>
    </p:spTree>
    <p:extLst>
      <p:ext uri="{BB962C8B-B14F-4D97-AF65-F5344CB8AC3E}">
        <p14:creationId xmlns:p14="http://schemas.microsoft.com/office/powerpoint/2010/main" val="3586010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444" y="1274100"/>
            <a:ext cx="5345356" cy="2777196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72166" y="40597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COUNT</a:t>
            </a:r>
            <a:r>
              <a:rPr lang="de-DE" sz="2200">
                <a:latin typeface="Courier New"/>
                <a:cs typeface="Courier New"/>
              </a:rPr>
              <a:t>(*) `Anzahl aller Kunden`</a:t>
            </a: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dirty="0" err="1">
                <a:latin typeface="Courier New"/>
                <a:cs typeface="Courier New"/>
              </a:rPr>
              <a:t>kunden</a:t>
            </a:r>
            <a:r>
              <a:rPr lang="de-DE" sz="2200" dirty="0">
                <a:latin typeface="Courier New"/>
                <a:cs typeface="Courier New"/>
              </a:rPr>
              <a:t>;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782" y="4994846"/>
            <a:ext cx="4224573" cy="181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71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7199" y="4190355"/>
            <a:ext cx="38349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Was ergibt die Abfrage</a:t>
            </a:r>
          </a:p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  <a:p>
            <a:r>
              <a:rPr lang="de-DE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4801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84029" y="5347885"/>
            <a:ext cx="65864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/>
              <a:t>10 Ergebniszeilen</a:t>
            </a:r>
          </a:p>
          <a:p>
            <a:r>
              <a:rPr lang="de-DE" sz="2800"/>
              <a:t>(2 davon enthalten keinen Wert </a:t>
            </a:r>
            <a:r>
              <a:rPr lang="mr-IN" sz="2800"/>
              <a:t>–</a:t>
            </a:r>
            <a:r>
              <a:rPr lang="de-DE" sz="2800"/>
              <a:t> </a:t>
            </a:r>
            <a:r>
              <a:rPr lang="de-DE" sz="2800">
                <a:solidFill>
                  <a:srgbClr val="FF0000"/>
                </a:solidFill>
              </a:rPr>
              <a:t>NULL</a:t>
            </a:r>
            <a:r>
              <a:rPr lang="de-DE" sz="2800"/>
              <a:t>)</a:t>
            </a:r>
          </a:p>
        </p:txBody>
      </p:sp>
      <p:sp>
        <p:nvSpPr>
          <p:cNvPr id="7" name="Pfeil nach rechts 6"/>
          <p:cNvSpPr/>
          <p:nvPr/>
        </p:nvSpPr>
        <p:spPr>
          <a:xfrm>
            <a:off x="5052318" y="2901729"/>
            <a:ext cx="1659385" cy="2317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/>
          <p:cNvSpPr/>
          <p:nvPr/>
        </p:nvSpPr>
        <p:spPr>
          <a:xfrm>
            <a:off x="5052318" y="3591830"/>
            <a:ext cx="1659385" cy="2317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99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62522" y="1274100"/>
            <a:ext cx="3834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93" y="3229985"/>
            <a:ext cx="5920665" cy="293503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34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31758" y="2818293"/>
            <a:ext cx="5801588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ergibt 8 </a:t>
            </a:r>
          </a:p>
          <a:p>
            <a:r>
              <a:rPr lang="de-DE" sz="2400"/>
              <a:t>(alle Datensätze, die einen Wert haben).</a:t>
            </a:r>
          </a:p>
          <a:p>
            <a:endParaRPr lang="de-DE" sz="2400"/>
          </a:p>
          <a:p>
            <a:endParaRPr lang="de-DE" sz="2400"/>
          </a:p>
          <a:p>
            <a:r>
              <a:rPr lang="de-DE" sz="2400"/>
              <a:t>Wir wollen aber die Kunden, deren Kredit</a:t>
            </a:r>
          </a:p>
          <a:p>
            <a:r>
              <a:rPr lang="de-DE" sz="2400"/>
              <a:t>0.00 ist, nicht mitzählen.</a:t>
            </a:r>
          </a:p>
          <a:p>
            <a:r>
              <a:rPr lang="de-DE" sz="2400"/>
              <a:t>Erweitern Sie die Abfrage entsprechend.</a:t>
            </a:r>
          </a:p>
          <a:p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302154" y="141763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</p:txBody>
      </p:sp>
    </p:spTree>
    <p:extLst>
      <p:ext uri="{BB962C8B-B14F-4D97-AF65-F5344CB8AC3E}">
        <p14:creationId xmlns:p14="http://schemas.microsoft.com/office/powerpoint/2010/main" val="187632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28487" y="2101517"/>
            <a:ext cx="751146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 err="1"/>
              <a:t>kunden</a:t>
            </a:r>
            <a:r>
              <a:rPr lang="de-DE" sz="2600" dirty="0"/>
              <a:t> (</a:t>
            </a:r>
            <a:r>
              <a:rPr lang="de-DE" sz="2600" u="sng" dirty="0" err="1"/>
              <a:t>kunde_id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>
                <a:latin typeface="Wingdings"/>
                <a:ea typeface="Wingdings"/>
                <a:cs typeface="Wingdings"/>
              </a:rPr>
              <a:t></a:t>
            </a:r>
            <a:r>
              <a:rPr lang="de-DE" sz="2600" dirty="0" err="1">
                <a:latin typeface="Arial"/>
                <a:ea typeface="Wingdings"/>
                <a:cs typeface="Arial"/>
              </a:rPr>
              <a:t>orte_</a:t>
            </a:r>
            <a:r>
              <a:rPr lang="de-DE" sz="2600" dirty="0" err="1"/>
              <a:t>postleitzahl</a:t>
            </a:r>
            <a:r>
              <a:rPr lang="de-DE" sz="2600" dirty="0"/>
              <a:t>, </a:t>
            </a:r>
          </a:p>
          <a:p>
            <a:r>
              <a:rPr lang="de-DE" sz="2600" dirty="0"/>
              <a:t>								</a:t>
            </a:r>
            <a:r>
              <a:rPr lang="de-DE" sz="2600" dirty="0" err="1"/>
              <a:t>kontostand_giro</a:t>
            </a:r>
            <a:r>
              <a:rPr lang="de-DE" sz="2600" dirty="0"/>
              <a:t>, </a:t>
            </a:r>
            <a:r>
              <a:rPr lang="de-DE" sz="2600" dirty="0" err="1"/>
              <a:t>kredit</a:t>
            </a:r>
            <a:r>
              <a:rPr lang="de-DE" sz="2600" dirty="0"/>
              <a:t>)</a:t>
            </a:r>
          </a:p>
          <a:p>
            <a:r>
              <a:rPr lang="de-DE" sz="2600" dirty="0"/>
              <a:t>orte (</a:t>
            </a:r>
            <a:r>
              <a:rPr lang="de-DE" sz="2600" u="sng" dirty="0" err="1"/>
              <a:t>postleitzahl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 err="1"/>
              <a:t>einwohnerzahl</a:t>
            </a:r>
            <a:r>
              <a:rPr lang="de-DE" sz="2600" dirty="0"/>
              <a:t>, </a:t>
            </a:r>
          </a:p>
          <a:p>
            <a:r>
              <a:rPr lang="de-DE" sz="2600" dirty="0"/>
              <a:t>								</a:t>
            </a:r>
            <a:r>
              <a:rPr lang="de-DE" sz="2600" dirty="0" err="1"/>
              <a:t>anzahl_telefonleitungen</a:t>
            </a:r>
            <a:r>
              <a:rPr lang="de-DE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4793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44" y="1274100"/>
            <a:ext cx="1500692" cy="3415368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02154" y="1417638"/>
            <a:ext cx="691014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COUNT(</a:t>
            </a:r>
            <a:r>
              <a:rPr lang="de-DE" sz="2200" dirty="0" err="1">
                <a:latin typeface="Courier New"/>
                <a:cs typeface="Courier New"/>
              </a:rPr>
              <a:t>kredit</a:t>
            </a:r>
            <a:r>
              <a:rPr lang="de-DE" sz="2200" dirty="0">
                <a:latin typeface="Courier New"/>
                <a:cs typeface="Courier New"/>
              </a:rPr>
              <a:t>)</a:t>
            </a: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dirty="0" err="1">
                <a:latin typeface="Courier New"/>
                <a:cs typeface="Courier New"/>
              </a:rPr>
              <a:t>kunden</a:t>
            </a: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 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    </a:t>
            </a:r>
            <a:r>
              <a:rPr lang="de-DE" sz="2200" b="1" dirty="0" err="1">
                <a:solidFill>
                  <a:srgbClr val="FF0000"/>
                </a:solidFill>
                <a:latin typeface="Courier New"/>
                <a:cs typeface="Courier New"/>
              </a:rPr>
              <a:t>kredit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 &lt; 0; </a:t>
            </a:r>
            <a:r>
              <a:rPr lang="de-DE" sz="2200" b="1" dirty="0">
                <a:solidFill>
                  <a:srgbClr val="000000"/>
                </a:solidFill>
                <a:latin typeface="Courier New"/>
                <a:cs typeface="Courier New"/>
              </a:rPr>
              <a:t>-- nur </a:t>
            </a:r>
            <a:r>
              <a:rPr lang="de-DE" sz="2200" b="1">
                <a:solidFill>
                  <a:srgbClr val="000000"/>
                </a:solidFill>
                <a:latin typeface="Courier New"/>
                <a:cs typeface="Courier New"/>
              </a:rPr>
              <a:t>negative Werte</a:t>
            </a:r>
            <a:endParaRPr lang="de-DE" sz="2200" dirty="0">
              <a:latin typeface="Courier New"/>
              <a:cs typeface="Courier New"/>
            </a:endParaRPr>
          </a:p>
          <a:p>
            <a:endParaRPr lang="de-DE" sz="2200" dirty="0">
              <a:latin typeface="Courier New"/>
              <a:cs typeface="Courier New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914" y="4921237"/>
            <a:ext cx="3023295" cy="142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4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9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/>
              <a:t>kunden (</a:t>
            </a:r>
            <a:r>
              <a:rPr lang="de-DE" sz="2000" u="sng"/>
              <a:t>kunde_id</a:t>
            </a:r>
            <a:r>
              <a:rPr lang="de-DE" sz="2000"/>
              <a:t>, name, </a:t>
            </a:r>
            <a:r>
              <a:rPr lang="de-DE" sz="2000">
                <a:latin typeface="Wingdings"/>
                <a:ea typeface="Wingdings"/>
                <a:cs typeface="Wingdings"/>
              </a:rPr>
              <a:t></a:t>
            </a:r>
            <a:r>
              <a:rPr lang="de-DE" sz="2000">
                <a:latin typeface="Arial"/>
                <a:ea typeface="Wingdings"/>
                <a:cs typeface="Arial"/>
              </a:rPr>
              <a:t>ort_</a:t>
            </a:r>
            <a:r>
              <a:rPr lang="de-DE" sz="2000"/>
              <a:t>postleitzahl, kontostand_giro, kredit)</a:t>
            </a:r>
          </a:p>
          <a:p>
            <a:r>
              <a:rPr lang="de-DE" sz="2000"/>
              <a:t>orte (</a:t>
            </a:r>
            <a:r>
              <a:rPr lang="de-DE" sz="2000" u="sng"/>
              <a:t>postleitzahl</a:t>
            </a:r>
            <a:r>
              <a:rPr lang="de-DE" sz="2000"/>
              <a:t>, name, einwohnerzahl,	anzahl_telefonleitungen)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125524"/>
            <a:ext cx="6739277" cy="13975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3"/>
          <a:srcRect b="11908"/>
          <a:stretch/>
        </p:blipFill>
        <p:spPr>
          <a:xfrm>
            <a:off x="2102143" y="3523070"/>
            <a:ext cx="6918687" cy="32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5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01625" y="1989138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`kunden` /*!40100 DEFAULT CHARACTER SET latin1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dump 10.13  Distrib 5.7.12, for osx10.9 (x86_64)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version	5.5.38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`kunden`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`kunde_id` int(11) NOT NULL AUTO_INCREMENT,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varchar(200)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`ort_postleitzahl`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`kontostand_giro` decimal(10,2)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`kredit` decimal(10,2)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(`kunde_id`),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`fk_kunde_ort` (`ort_postleitzahl`)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AUTO_INCREMENT=11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`kunden`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`kunden` VALUES (1,'John','79111',182.00,-430320.22),(2,'Herbert','79312',10291.32,-10000.00),(3,'Sabina','79312',-253.21,-3205.32),(4,'Mary','79111',-832.01,NULL),(5,'Heinrich','79111',15302.85,0.00),(6,'Usal','80995',23012.21,NULL),(7,'Johannes','80995',159.31,0.00),(8,'Carla','79312',503.06,-15302.68),(9,'Ludowika','79111',25201.07,-82213.99),(10,'Niemand','99999',-5021.30,-3024.21)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varchar(255)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`einwohnerzahl`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`anzahl_telefonleitungen`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('20095','Hamburg',2000000,1004),('79111','Freiburg',280000,195),('79312','Emmendingen',40000,12),('80995','München',1000000,385);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 completed on 2016-11-02 20:20:40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172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</a:t>
            </a:r>
          </a:p>
        </p:txBody>
      </p:sp>
    </p:spTree>
    <p:extLst>
      <p:ext uri="{BB962C8B-B14F-4D97-AF65-F5344CB8AC3E}">
        <p14:creationId xmlns:p14="http://schemas.microsoft.com/office/powerpoint/2010/main" val="94436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Aggregatfunktionen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Ähnlich wie in Excel:</a:t>
            </a:r>
            <a:br>
              <a:rPr lang="de-DE" sz="2200" dirty="0">
                <a:latin typeface="Courier New"/>
                <a:cs typeface="Courier New"/>
              </a:rPr>
            </a:b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COUNT()	</a:t>
            </a:r>
            <a:r>
              <a:rPr lang="de-DE" sz="2200" dirty="0">
                <a:latin typeface="Courier New"/>
                <a:cs typeface="Courier New"/>
                <a:sym typeface="Wingdings"/>
              </a:rPr>
              <a:t> Datensätze zählen</a:t>
            </a: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SUM() 	</a:t>
            </a:r>
            <a:r>
              <a:rPr lang="de-DE" sz="2200" dirty="0">
                <a:latin typeface="Courier New"/>
                <a:cs typeface="Courier New"/>
                <a:sym typeface="Wingdings"/>
              </a:rPr>
              <a:t> Summe</a:t>
            </a:r>
            <a:endParaRPr lang="de-DE" sz="2200" i="1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AVG()		</a:t>
            </a:r>
            <a:r>
              <a:rPr lang="de-DE" sz="2200" dirty="0">
                <a:latin typeface="Courier New"/>
                <a:cs typeface="Courier New"/>
                <a:sym typeface="Wingdings"/>
              </a:rPr>
              <a:t> Durchschnitt</a:t>
            </a:r>
          </a:p>
          <a:p>
            <a:r>
              <a:rPr lang="de-DE" sz="2200" dirty="0">
                <a:latin typeface="Courier New"/>
                <a:cs typeface="Courier New"/>
                <a:sym typeface="Wingdings"/>
              </a:rPr>
              <a:t>MAX()		 Maximum</a:t>
            </a:r>
          </a:p>
          <a:p>
            <a:r>
              <a:rPr lang="de-DE" sz="2200" dirty="0">
                <a:latin typeface="Courier New"/>
                <a:cs typeface="Courier New"/>
                <a:sym typeface="Wingdings"/>
              </a:rPr>
              <a:t>MIN()		 Minimum</a:t>
            </a:r>
          </a:p>
          <a:p>
            <a:endParaRPr lang="de-DE" sz="2200" dirty="0">
              <a:latin typeface="Courier New"/>
              <a:cs typeface="Courier New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</p:spTree>
    <p:extLst>
      <p:ext uri="{BB962C8B-B14F-4D97-AF65-F5344CB8AC3E}">
        <p14:creationId xmlns:p14="http://schemas.microsoft.com/office/powerpoint/2010/main" val="567980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222549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99" y="3629754"/>
            <a:ext cx="8398899" cy="20273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346877" y="1678984"/>
            <a:ext cx="533992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MIN </a:t>
            </a:r>
            <a:r>
              <a:rPr lang="mr-IN"/>
              <a:t>–</a:t>
            </a:r>
            <a:r>
              <a:rPr lang="de-DE"/>
              <a:t> gibt den kleinsten Wert einer Spalte zurück</a:t>
            </a:r>
          </a:p>
          <a:p>
            <a:r>
              <a:rPr lang="de-DE"/>
              <a:t>MAX </a:t>
            </a:r>
            <a:r>
              <a:rPr lang="mr-IN"/>
              <a:t>–</a:t>
            </a:r>
            <a:r>
              <a:rPr lang="de-DE"/>
              <a:t> gibt den höchsten Wert einer Spalte zurück</a:t>
            </a:r>
          </a:p>
        </p:txBody>
      </p:sp>
    </p:spTree>
    <p:extLst>
      <p:ext uri="{BB962C8B-B14F-4D97-AF65-F5344CB8AC3E}">
        <p14:creationId xmlns:p14="http://schemas.microsoft.com/office/powerpoint/2010/main" val="334617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MIN(anzahl_telefonleitungen)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058" y="2424673"/>
            <a:ext cx="4873742" cy="1176420"/>
          </a:xfrm>
          <a:prstGeom prst="rect">
            <a:avLst/>
          </a:prstGeom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3601093"/>
            <a:ext cx="7230456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3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MIN(anzahl_telefonleitungen) AS min,</a:t>
            </a:r>
          </a:p>
          <a:p>
            <a:r>
              <a:rPr lang="de-DE" sz="2200">
                <a:latin typeface="Courier New"/>
                <a:cs typeface="Courier New"/>
              </a:rPr>
              <a:t>	MAX(anzahl_telefonleitungen) max </a:t>
            </a:r>
            <a:r>
              <a:rPr lang="de-DE" i="1">
                <a:solidFill>
                  <a:srgbClr val="008000"/>
                </a:solidFill>
              </a:rPr>
              <a:t>(*)</a:t>
            </a:r>
          </a:p>
          <a:p>
            <a:endParaRPr lang="de-DE" sz="2200">
              <a:latin typeface="Courier New"/>
              <a:cs typeface="Courier New"/>
            </a:endParaRP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200" y="2814744"/>
            <a:ext cx="4873742" cy="117642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765" y="4395462"/>
            <a:ext cx="2260046" cy="125558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540768" y="5572751"/>
            <a:ext cx="2409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008000"/>
                </a:solidFill>
              </a:rPr>
              <a:t>(*) Erinnerung:</a:t>
            </a:r>
          </a:p>
          <a:p>
            <a:r>
              <a:rPr lang="de-DE" i="1">
                <a:solidFill>
                  <a:srgbClr val="008000"/>
                </a:solidFill>
              </a:rPr>
              <a:t>AS kann </a:t>
            </a:r>
          </a:p>
          <a:p>
            <a:r>
              <a:rPr lang="de-DE" i="1">
                <a:solidFill>
                  <a:srgbClr val="008000"/>
                </a:solidFill>
              </a:rPr>
              <a:t>weggelassen werden</a:t>
            </a:r>
          </a:p>
        </p:txBody>
      </p:sp>
    </p:spTree>
    <p:extLst>
      <p:ext uri="{BB962C8B-B14F-4D97-AF65-F5344CB8AC3E}">
        <p14:creationId xmlns:p14="http://schemas.microsoft.com/office/powerpoint/2010/main" val="198548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</a:t>
            </a:r>
            <a:r>
              <a:rPr lang="de-DE" sz="2200">
                <a:solidFill>
                  <a:srgbClr val="FF0000"/>
                </a:solidFill>
                <a:latin typeface="Courier New"/>
                <a:cs typeface="Courier New"/>
              </a:rPr>
              <a:t>MIN(anzahl_telefonleitungen), name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977" y="2424673"/>
            <a:ext cx="6190193" cy="149418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53857" y="1243167"/>
            <a:ext cx="3363796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600" b="1"/>
              <a:t>Achtung: Fehler!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86" y="4254500"/>
            <a:ext cx="7885338" cy="155121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69686" y="4562928"/>
            <a:ext cx="1380671" cy="970643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6678620" y="2946400"/>
            <a:ext cx="723665" cy="473529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/>
          <p:cNvSpPr/>
          <p:nvPr/>
        </p:nvSpPr>
        <p:spPr>
          <a:xfrm>
            <a:off x="4110546" y="2709635"/>
            <a:ext cx="1303314" cy="473529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6556406" y="4818357"/>
            <a:ext cx="2064980" cy="473529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5599" y="5860391"/>
            <a:ext cx="8205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MIN/MAX fasst alle Datensätze zu EINEM Ergebnis zusammen (Aggregat).</a:t>
            </a:r>
          </a:p>
          <a:p>
            <a:r>
              <a:rPr lang="de-DE" dirty="0"/>
              <a:t>Zusätzliche Auswahl eines Attributs zeigt hier den ersten Wert an ("München"):</a:t>
            </a:r>
          </a:p>
          <a:p>
            <a:r>
              <a:rPr lang="de-DE" dirty="0"/>
              <a:t>Fehler: Das mit Aggregatfunktion zwei Spalten ausgewählt wurden.</a:t>
            </a:r>
          </a:p>
        </p:txBody>
      </p:sp>
    </p:spTree>
    <p:extLst>
      <p:ext uri="{BB962C8B-B14F-4D97-AF65-F5344CB8AC3E}">
        <p14:creationId xmlns:p14="http://schemas.microsoft.com/office/powerpoint/2010/main" val="3368209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1476</Words>
  <Application>Microsoft Office PowerPoint</Application>
  <PresentationFormat>Bildschirmpräsentation (4:3)</PresentationFormat>
  <Paragraphs>225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Office-Design</vt:lpstr>
      <vt:lpstr>Einfache Aggregatfunktionen  (= Funktionen, die etwas zusammenfassen)</vt:lpstr>
      <vt:lpstr>Beispieldatenbank "Kunden"</vt:lpstr>
      <vt:lpstr>Beispieldatenbank "Kunden"</vt:lpstr>
      <vt:lpstr>PowerPoint-Präsentation</vt:lpstr>
      <vt:lpstr>Aggregatfunktionen</vt:lpstr>
      <vt:lpstr>MIN(), MAX()</vt:lpstr>
      <vt:lpstr>MIN(), MAX()</vt:lpstr>
      <vt:lpstr>MIN(), MAX()</vt:lpstr>
      <vt:lpstr>MIN(), MAX()</vt:lpstr>
      <vt:lpstr>MIN(), MAX()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Gunnar Johannesmeyer</cp:lastModifiedBy>
  <cp:revision>117</cp:revision>
  <cp:lastPrinted>2012-11-11T19:25:26Z</cp:lastPrinted>
  <dcterms:created xsi:type="dcterms:W3CDTF">2012-11-25T13:17:38Z</dcterms:created>
  <dcterms:modified xsi:type="dcterms:W3CDTF">2021-01-27T14:16:17Z</dcterms:modified>
</cp:coreProperties>
</file>