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6" r:id="rId7"/>
    <p:sldId id="274" r:id="rId8"/>
    <p:sldId id="264" r:id="rId9"/>
    <p:sldId id="290" r:id="rId10"/>
    <p:sldId id="265" r:id="rId11"/>
    <p:sldId id="276" r:id="rId12"/>
    <p:sldId id="277" r:id="rId13"/>
    <p:sldId id="267" r:id="rId14"/>
    <p:sldId id="273" r:id="rId15"/>
    <p:sldId id="268" r:id="rId16"/>
    <p:sldId id="270" r:id="rId17"/>
    <p:sldId id="275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28.03.2019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MySQL: 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SELECT-Abfragen über mehrere Tabellen (JOINs)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45467" y="5129799"/>
            <a:ext cx="78585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i="1">
                <a:solidFill>
                  <a:srgbClr val="FF0000"/>
                </a:solidFill>
              </a:rPr>
              <a:t>Grau hinterlegte Folien enthalten</a:t>
            </a:r>
          </a:p>
          <a:p>
            <a:r>
              <a:rPr lang="de-DE" sz="3200" i="1">
                <a:solidFill>
                  <a:srgbClr val="FF0000"/>
                </a:solidFill>
              </a:rPr>
              <a:t>Detailthemen und sind nicht superwichtig.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-1" y="1570038"/>
            <a:ext cx="8720667" cy="1080029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endParaRPr lang="de-DE" sz="2600" b="1" dirty="0">
              <a:solidFill>
                <a:schemeClr val="accent6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600" b="1" dirty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ort_postleitzahl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=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endParaRPr lang="de-DE" sz="2600" b="1" dirty="0">
              <a:solidFill>
                <a:schemeClr val="accent6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Einschränkung auf sinnvolle Datensätze: </a:t>
            </a:r>
            <a:r>
              <a:rPr lang="de-DE" sz="44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Equi-Join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412999" y="2743200"/>
            <a:ext cx="393616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Ergebnis wird eingeschränkt auf</a:t>
            </a:r>
          </a:p>
          <a:p>
            <a:r>
              <a:rPr lang="de-DE"/>
              <a:t>die Gleichheit im Attribut </a:t>
            </a:r>
            <a:r>
              <a:rPr lang="de-DE" i="1"/>
              <a:t>postleitzahl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4" y="3617383"/>
            <a:ext cx="8901402" cy="26987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4CEA7-A26D-4D0B-BB02-E16985EB8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Schreibweisen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8DB95F1-03C1-4608-8C47-8AF3A2E27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endParaRPr lang="de-DE" sz="2600" b="1" dirty="0">
              <a:solidFill>
                <a:schemeClr val="accent6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600" b="1" dirty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ort_postleitzahl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=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endParaRPr lang="de-DE" sz="2600" b="1" dirty="0">
              <a:solidFill>
                <a:schemeClr val="accent6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600" dirty="0">
                <a:latin typeface="Arial" panose="020B0604020202020204" pitchFamily="34" charset="0"/>
                <a:ea typeface="Courier New" pitchFamily="-1" charset="0"/>
                <a:cs typeface="Arial" panose="020B0604020202020204" pitchFamily="34" charset="0"/>
              </a:rPr>
              <a:t>Ist das Gleiche wie: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9386399-DFA8-4834-B67F-25428A7C2E81}"/>
              </a:ext>
            </a:extLst>
          </p:cNvPr>
          <p:cNvSpPr txBox="1">
            <a:spLocks/>
          </p:cNvSpPr>
          <p:nvPr/>
        </p:nvSpPr>
        <p:spPr bwMode="auto">
          <a:xfrm>
            <a:off x="457200" y="4177771"/>
            <a:ext cx="8720667" cy="108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JOIN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ON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ort_postleitzahl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=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  <a:endParaRPr lang="de-DE" sz="2600" b="1" dirty="0">
              <a:solidFill>
                <a:schemeClr val="accent6">
                  <a:lumMod val="7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812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Nochmals das Beispiel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7" y="2271489"/>
            <a:ext cx="4872502" cy="3143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319" y="2660945"/>
            <a:ext cx="4507096" cy="1377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hteck 8"/>
          <p:cNvSpPr/>
          <p:nvPr/>
        </p:nvSpPr>
        <p:spPr>
          <a:xfrm>
            <a:off x="67736" y="5038236"/>
            <a:ext cx="4529667" cy="397934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529667" y="3632769"/>
            <a:ext cx="4157133" cy="397934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5070265" y="4479436"/>
            <a:ext cx="376787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000"/>
              <a:t>Kunde "Niemand" = ungültiger Ort</a:t>
            </a:r>
          </a:p>
          <a:p>
            <a:r>
              <a:rPr lang="de-DE" sz="2000"/>
              <a:t>Ort Hamburg = keine Kunden</a:t>
            </a:r>
          </a:p>
        </p:txBody>
      </p:sp>
    </p:spTree>
    <p:extLst>
      <p:ext uri="{BB962C8B-B14F-4D97-AF65-F5344CB8AC3E}">
        <p14:creationId xmlns:p14="http://schemas.microsoft.com/office/powerpoint/2010/main" val="602202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-1" y="1570038"/>
            <a:ext cx="8720667" cy="1080029"/>
          </a:xfrm>
        </p:spPr>
        <p:txBody>
          <a:bodyPr/>
          <a:lstStyle/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0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000" b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LEFT JOIN </a:t>
            </a:r>
            <a:r>
              <a:rPr lang="de-DE" sz="20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</a:p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ON </a:t>
            </a: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kunde.ort_postleitzahl = ort.postleitzahl</a:t>
            </a:r>
          </a:p>
          <a:p>
            <a:pPr eaLnBrk="1" hangingPunct="1">
              <a:buNone/>
            </a:pPr>
            <a:endParaRPr lang="de-DE" sz="20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Alle Datensätze einer Tabelle auf jeden Fall ausgeben: </a:t>
            </a:r>
            <a:r>
              <a:rPr lang="de-DE" sz="44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LEFT JOIN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804332" y="2420034"/>
            <a:ext cx="7460032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Alle Datensätze der LINKEN Tabelle ("kunde") werden</a:t>
            </a:r>
          </a:p>
          <a:p>
            <a:r>
              <a:rPr lang="de-DE"/>
              <a:t>ausgegeben, auch wenn keine Entsprechung in der rechten Tabelle.</a:t>
            </a:r>
          </a:p>
          <a:p>
            <a:r>
              <a:rPr lang="de-DE"/>
              <a:t>In diesem Fall wird als Ergebnis der rechten Tabelle NULL ausgegeben.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16" y="3428999"/>
            <a:ext cx="8739576" cy="2963333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103716" y="6011332"/>
            <a:ext cx="8489951" cy="567267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-1" y="1570038"/>
            <a:ext cx="8720667" cy="1080029"/>
          </a:xfrm>
        </p:spPr>
        <p:txBody>
          <a:bodyPr/>
          <a:lstStyle/>
          <a:p>
            <a:pPr eaLnBrk="1" hangingPunct="1">
              <a:buNone/>
            </a:pPr>
            <a:r>
              <a:rPr lang="de-DE" sz="20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000" b="1" dirty="0" err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0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0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LEFT JOIN </a:t>
            </a:r>
            <a:r>
              <a:rPr lang="de-DE" sz="2000" b="1" dirty="0" err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endParaRPr lang="de-DE" sz="2000" b="1" dirty="0">
              <a:solidFill>
                <a:srgbClr val="00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0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ON </a:t>
            </a:r>
            <a:r>
              <a:rPr lang="de-DE" sz="20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kunde.ort_postleitzahl</a:t>
            </a:r>
            <a:r>
              <a:rPr lang="de-DE" sz="20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= </a:t>
            </a:r>
            <a:r>
              <a:rPr lang="de-DE" sz="20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ort.postleitzahl</a:t>
            </a:r>
            <a:endParaRPr lang="de-DE" sz="20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0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Alle Datensätze einer Tabelle auf jeden Fall ausgeben: </a:t>
            </a:r>
            <a:r>
              <a:rPr lang="de-DE" sz="44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LEFT JOIN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804332" y="2420034"/>
            <a:ext cx="7460032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Alle Datensätze der LINKEN Tabelle ("kunde") werden</a:t>
            </a:r>
          </a:p>
          <a:p>
            <a:r>
              <a:rPr lang="de-DE"/>
              <a:t>ausgegeben, auch wenn keine Entsprechung in der rechten Tabelle.</a:t>
            </a:r>
          </a:p>
          <a:p>
            <a:r>
              <a:rPr lang="de-DE"/>
              <a:t>In diesem Fall wird als Ergebnis der rechten Tabelle NULL ausgegeben.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16" y="3428999"/>
            <a:ext cx="8739576" cy="2963333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103716" y="6011332"/>
            <a:ext cx="8489951" cy="567267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1422218" y="2650067"/>
            <a:ext cx="5520449" cy="298543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de-DE" sz="4700"/>
              <a:t>ACHTUNG:</a:t>
            </a:r>
          </a:p>
          <a:p>
            <a:r>
              <a:rPr lang="de-DE" sz="4700"/>
              <a:t>BEI LEFT JOIN statt WHERE immer ON verwenden!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-1" y="1570038"/>
            <a:ext cx="8720667" cy="1080029"/>
          </a:xfrm>
        </p:spPr>
        <p:txBody>
          <a:bodyPr/>
          <a:lstStyle/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0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 </a:t>
            </a: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LEFT JOIN </a:t>
            </a:r>
            <a:r>
              <a:rPr lang="de-DE" sz="2000" b="1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</a:p>
          <a:p>
            <a:pPr eaLnBrk="1" hangingPunct="1"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	ON ort.postleitzahl = kunde.ort_postleitzahl</a:t>
            </a:r>
          </a:p>
          <a:p>
            <a:pPr eaLnBrk="1" hangingPunct="1">
              <a:buNone/>
            </a:pPr>
            <a:endParaRPr lang="de-DE" sz="20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04332" y="2420034"/>
            <a:ext cx="6330579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(</a:t>
            </a:r>
            <a:r>
              <a:rPr lang="de-DE" b="1">
                <a:solidFill>
                  <a:srgbClr val="FF0000"/>
                </a:solidFill>
              </a:rPr>
              <a:t>nun steht "ort" links</a:t>
            </a:r>
            <a:r>
              <a:rPr lang="de-DE"/>
              <a:t>, damit werden alle Orte ausgegeben,</a:t>
            </a:r>
          </a:p>
          <a:p>
            <a:r>
              <a:rPr lang="de-DE"/>
              <a:t>auch die, in denen keiner wohnt)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15" y="3176431"/>
            <a:ext cx="9066923" cy="3088901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230715" y="5842000"/>
            <a:ext cx="8489951" cy="567267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Alle Datensätze einer Tabelle auf jeden Fall ausgeben: </a:t>
            </a:r>
            <a:r>
              <a:rPr lang="de-DE" sz="44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LEFT JOIN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2048932" y="1819870"/>
            <a:ext cx="4657495" cy="92333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funktioniert wie LEFT JOIN (nur andersrum)</a:t>
            </a:r>
          </a:p>
          <a:p>
            <a:endParaRPr lang="de-DE"/>
          </a:p>
          <a:p>
            <a:r>
              <a:rPr lang="de-DE">
                <a:sym typeface="Wingdings"/>
              </a:rPr>
              <a:t></a:t>
            </a:r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RIGHT JOIN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-1" y="1570038"/>
            <a:ext cx="8720667" cy="3058073"/>
          </a:xfrm>
        </p:spPr>
        <p:txBody>
          <a:bodyPr/>
          <a:lstStyle/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 k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 o, </a:t>
            </a:r>
            <a:r>
              <a:rPr lang="de-DE" sz="2600" b="1" dirty="0" err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bundesland b</a:t>
            </a:r>
            <a:endParaRPr lang="de-DE" sz="2600" b="1" dirty="0">
              <a:solidFill>
                <a:srgbClr val="008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solidFill>
                <a:srgbClr val="008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600" b="1" dirty="0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WHERE </a:t>
            </a:r>
          </a:p>
          <a:p>
            <a:pPr eaLnBrk="1" hangingPunct="1">
              <a:buNone/>
            </a:pPr>
            <a:r>
              <a:rPr lang="de-DE" sz="2600" b="1" dirty="0">
                <a:solidFill>
                  <a:srgbClr val="00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 err="1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k.postleitzahl</a:t>
            </a:r>
            <a:r>
              <a:rPr lang="de-DE" sz="2600" b="1" dirty="0">
                <a:solidFill>
                  <a:srgbClr val="0000FF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= </a:t>
            </a: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o.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postleitzahl</a:t>
            </a:r>
          </a:p>
          <a:p>
            <a:pPr eaLnBrk="1" hangingPunct="1">
              <a:buNone/>
            </a:pP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AND</a:t>
            </a:r>
          </a:p>
          <a:p>
            <a:pPr eaLnBrk="1" hangingPunct="1">
              <a:buNone/>
            </a:pP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o.bundesland 	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=</a:t>
            </a:r>
            <a:r>
              <a:rPr lang="de-DE" sz="2600" b="1" dirty="0" err="1">
                <a:solidFill>
                  <a:schemeClr val="accent6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 err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b.bundesland</a:t>
            </a:r>
            <a:endParaRPr lang="de-DE" sz="2600" b="1" dirty="0">
              <a:solidFill>
                <a:srgbClr val="008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Abfrage von mehr als 2 Tabellen</a:t>
            </a:r>
            <a:endParaRPr lang="de-DE" sz="440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912055" y="4713343"/>
            <a:ext cx="7449877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/>
              <a:t>Tipp:</a:t>
            </a:r>
          </a:p>
          <a:p>
            <a:r>
              <a:rPr lang="de-DE"/>
              <a:t>Bei n Tabellen haben wir immer n-1</a:t>
            </a:r>
          </a:p>
          <a:p>
            <a:r>
              <a:rPr lang="de-DE"/>
              <a:t>Primärschlüssel-Fremdschlüssel-Einschränkungen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056962" y="5863979"/>
            <a:ext cx="5685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Im Beispiel oben: 3 Tabellen, 2 SELECT-Bedingungen</a:t>
            </a:r>
          </a:p>
        </p:txBody>
      </p:sp>
    </p:spTree>
    <p:extLst>
      <p:ext uri="{BB962C8B-B14F-4D97-AF65-F5344CB8AC3E}">
        <p14:creationId xmlns:p14="http://schemas.microsoft.com/office/powerpoint/2010/main" val="1896994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6CD86-709A-41AB-B08E-DBE44D4B5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Verschiedene Arten von </a:t>
            </a:r>
            <a:r>
              <a:rPr lang="de-DE" dirty="0" err="1"/>
              <a:t>Joins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0CDECF-1E0A-4495-881D-DBBD3AE827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/>
              <a:t>(INNER) JOIN: Wählt Datensätze aus, die gleiche Werte in beiden Tabellen haben</a:t>
            </a:r>
          </a:p>
          <a:p>
            <a:r>
              <a:rPr lang="de-DE" sz="2800" dirty="0"/>
              <a:t>LEFT (OUTER) JOIN: Wählt alle Datensätze von der linken (</a:t>
            </a:r>
            <a:r>
              <a:rPr lang="de-DE" sz="2800" dirty="0" err="1"/>
              <a:t>left</a:t>
            </a:r>
            <a:r>
              <a:rPr lang="de-DE" sz="2800" dirty="0"/>
              <a:t>-most) Tabelle mit entsprechend gleichen Werte in der rechten Tabelle</a:t>
            </a:r>
          </a:p>
          <a:p>
            <a:r>
              <a:rPr lang="de-DE" sz="2800" dirty="0"/>
              <a:t>RIGHT (OUTER) JOIN: Wählt alle Datensätze von der rechten/zweiten (</a:t>
            </a:r>
            <a:r>
              <a:rPr lang="de-DE" sz="2800" dirty="0" err="1"/>
              <a:t>right</a:t>
            </a:r>
            <a:r>
              <a:rPr lang="de-DE" sz="2800" dirty="0"/>
              <a:t>-most) Tabelle mit entsprechend gleichen Werte in der linke Tabelle</a:t>
            </a:r>
          </a:p>
          <a:p>
            <a:r>
              <a:rPr lang="de-DE" sz="2800" dirty="0"/>
              <a:t>FULL (OUTER) JOIN: Wählt alle Datensätze beider Tabellen aus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1592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B730B-77F2-4F9A-B3BB-D19566BB3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Verschiedene Arten von </a:t>
            </a:r>
            <a:r>
              <a:rPr lang="de-DE" dirty="0" err="1"/>
              <a:t>Joins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CCB25AAB-C5C5-466E-A95E-B5BDD93B4C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8349" y="1516390"/>
            <a:ext cx="5587301" cy="4063492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1460B306-F746-46DA-B623-8065BE6ED3D1}"/>
              </a:ext>
            </a:extLst>
          </p:cNvPr>
          <p:cNvSpPr/>
          <p:nvPr/>
        </p:nvSpPr>
        <p:spPr>
          <a:xfrm>
            <a:off x="2286000" y="578756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Schlüsselworte INNER und OUTER sind optional</a:t>
            </a:r>
            <a:endParaRPr lang="de-DE" dirty="0">
              <a:solidFill>
                <a:srgbClr val="000000"/>
              </a:solidFill>
              <a:latin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5183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389529" y="2670136"/>
            <a:ext cx="684193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dirty="0" err="1"/>
              <a:t>kunden</a:t>
            </a:r>
            <a:r>
              <a:rPr lang="de-DE" sz="2600" dirty="0"/>
              <a:t> (</a:t>
            </a:r>
            <a:r>
              <a:rPr lang="de-DE" sz="2600" u="sng" dirty="0" err="1"/>
              <a:t>kunde_id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>
                <a:latin typeface="Wingdings"/>
                <a:ea typeface="Wingdings"/>
                <a:cs typeface="Wingdings"/>
              </a:rPr>
              <a:t></a:t>
            </a:r>
            <a:r>
              <a:rPr lang="de-DE" sz="2600" dirty="0" err="1">
                <a:latin typeface="Arial"/>
                <a:ea typeface="Wingdings"/>
                <a:cs typeface="Arial"/>
              </a:rPr>
              <a:t>ort_</a:t>
            </a:r>
            <a:r>
              <a:rPr lang="de-DE" sz="2600" dirty="0" err="1"/>
              <a:t>postleitzahl</a:t>
            </a:r>
            <a:r>
              <a:rPr lang="de-DE" sz="2600" dirty="0"/>
              <a:t>)</a:t>
            </a:r>
          </a:p>
          <a:p>
            <a:r>
              <a:rPr lang="de-DE" sz="2600" dirty="0"/>
              <a:t>orte (</a:t>
            </a:r>
            <a:r>
              <a:rPr lang="de-DE" sz="2600" u="sng" dirty="0" err="1"/>
              <a:t>postleitzahl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 err="1"/>
              <a:t>einwohnerzahl</a:t>
            </a:r>
            <a:r>
              <a:rPr lang="de-DE" sz="2600" dirty="0"/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7674FD-3F93-4372-9005-F7D9144AC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inner</a:t>
            </a:r>
            <a:r>
              <a:rPr lang="de-DE" dirty="0"/>
              <a:t> </a:t>
            </a:r>
            <a:r>
              <a:rPr lang="de-DE" dirty="0" err="1"/>
              <a:t>join</a:t>
            </a:r>
            <a:r>
              <a:rPr lang="de-DE" dirty="0"/>
              <a:t> (natürlichen Verbund)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EC6C0C-EEA4-466F-8419-421475FFA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die Werte der gleichbenannten Attribute müssen übereinstimmen</a:t>
            </a:r>
          </a:p>
          <a:p>
            <a:pPr lvl="1"/>
            <a:r>
              <a:rPr lang="de-DE" dirty="0"/>
              <a:t>so breit wie alle Attribute der Tabellen</a:t>
            </a:r>
          </a:p>
          <a:p>
            <a:pPr lvl="1"/>
            <a:r>
              <a:rPr lang="de-DE" dirty="0"/>
              <a:t>Tupel ohne </a:t>
            </a:r>
            <a:r>
              <a:rPr lang="de-DE" dirty="0" err="1"/>
              <a:t>Join</a:t>
            </a:r>
            <a:r>
              <a:rPr lang="de-DE" dirty="0"/>
              <a:t>-Partner gehen verloren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8962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015D9-A191-460F-A688-4A0777294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rette partnerlose Tupel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930A3A-F31A-4532-A2A4-013DF2FA5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err="1"/>
              <a:t>Left</a:t>
            </a:r>
            <a:r>
              <a:rPr lang="de-DE" sz="2400" dirty="0"/>
              <a:t> </a:t>
            </a:r>
            <a:r>
              <a:rPr lang="de-DE" sz="2400" dirty="0" err="1"/>
              <a:t>join</a:t>
            </a:r>
            <a:endParaRPr lang="de-DE" sz="2400" dirty="0"/>
          </a:p>
          <a:p>
            <a:pPr marL="0" indent="0">
              <a:buNone/>
            </a:pPr>
            <a:r>
              <a:rPr lang="de-DE" sz="2400" dirty="0"/>
              <a:t>Es werden auch die Zeilen aus der ersten Tabelle aufgeführt, die keinen Partner in der zweiten Tabelle haben. Es wird mit NULL aufgefüllt.</a:t>
            </a:r>
          </a:p>
          <a:p>
            <a:pPr marL="0" indent="0">
              <a:buNone/>
            </a:pPr>
            <a:r>
              <a:rPr lang="de-DE" sz="2400" dirty="0"/>
              <a:t>Ziel: Tabelle erhalten, semantische Zusatzwerte daran kleben</a:t>
            </a:r>
          </a:p>
          <a:p>
            <a:r>
              <a:rPr lang="de-DE" sz="2400" dirty="0"/>
              <a:t>Right </a:t>
            </a:r>
            <a:r>
              <a:rPr lang="de-DE" sz="2400" dirty="0" err="1"/>
              <a:t>join</a:t>
            </a:r>
            <a:endParaRPr lang="de-DE" sz="2400" dirty="0"/>
          </a:p>
          <a:p>
            <a:pPr marL="0" indent="0">
              <a:buNone/>
            </a:pPr>
            <a:r>
              <a:rPr lang="de-DE" sz="2400" dirty="0"/>
              <a:t>Die Zeilen aus der zweiten Tabelle aufgeführt, die keinen Partner in der zweiten Tabelle haben. Es wird ebenso mit NULL aufgefüllt</a:t>
            </a:r>
          </a:p>
          <a:p>
            <a:r>
              <a:rPr lang="de-DE" sz="2400" dirty="0" err="1"/>
              <a:t>Full</a:t>
            </a:r>
            <a:r>
              <a:rPr lang="de-DE" sz="2400" dirty="0"/>
              <a:t> </a:t>
            </a:r>
            <a:r>
              <a:rPr lang="de-DE" sz="2400" dirty="0" err="1"/>
              <a:t>join</a:t>
            </a:r>
            <a:endParaRPr lang="de-DE" sz="2400" dirty="0"/>
          </a:p>
          <a:p>
            <a:pPr marL="0" indent="0">
              <a:buNone/>
            </a:pPr>
            <a:r>
              <a:rPr lang="de-DE" sz="2400" dirty="0"/>
              <a:t>Tupel der beiden Argumentrelationen bleiben erhalten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0053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9BC2F-4BF8-40FE-8CA8-7782F1EDC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Beispiel: Relationen L und R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288D41F-42F9-4981-98A4-8120681F4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475" y="2510631"/>
            <a:ext cx="61150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60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2DB01D-AE3B-417F-8034-01BA00EA0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inner</a:t>
            </a:r>
            <a:r>
              <a:rPr lang="de-DE" dirty="0"/>
              <a:t> </a:t>
            </a:r>
            <a:r>
              <a:rPr lang="de-DE" dirty="0" err="1"/>
              <a:t>join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89E25BF2-A6E4-4B7B-90D4-93716509A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2108" y="1600200"/>
            <a:ext cx="621978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32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0BBABC-3C50-4B95-AA06-15AEAE464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left</a:t>
            </a:r>
            <a:r>
              <a:rPr lang="de-DE" dirty="0"/>
              <a:t> </a:t>
            </a:r>
            <a:r>
              <a:rPr lang="de-DE" dirty="0" err="1"/>
              <a:t>join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DF992FC-FFDE-4408-A13C-5B756C5A5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680" y="1388200"/>
            <a:ext cx="5439695" cy="4525963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4BF40D9C-DDA1-4D4F-8FEC-2BF8AA3620D2}"/>
              </a:ext>
            </a:extLst>
          </p:cNvPr>
          <p:cNvSpPr/>
          <p:nvPr/>
        </p:nvSpPr>
        <p:spPr>
          <a:xfrm>
            <a:off x="1402335" y="5937031"/>
            <a:ext cx="6496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</a:rPr>
              <a:t>Bsp.: Studenten, die Vorlesungen belegt haben. </a:t>
            </a:r>
            <a:r>
              <a:rPr lang="de-DE" dirty="0">
                <a:solidFill>
                  <a:srgbClr val="000000"/>
                </a:solidFill>
                <a:latin typeface="MS PGothic" panose="020B0600070205080204" pitchFamily="34" charset="-128"/>
              </a:rPr>
              <a:t>Studenten ohne Vorlesung sollen auch angezeigt werden.</a:t>
            </a:r>
            <a:endParaRPr lang="de-DE" sz="1600" dirty="0">
              <a:solidFill>
                <a:srgbClr val="000000"/>
              </a:solidFill>
              <a:latin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0642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F94D29-F0A7-4560-9326-ED2131EFA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right</a:t>
            </a:r>
            <a:r>
              <a:rPr lang="de-DE" dirty="0"/>
              <a:t> </a:t>
            </a:r>
            <a:r>
              <a:rPr lang="de-DE" dirty="0" err="1"/>
              <a:t>join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79D911B3-807F-40EA-9BA2-E6072BF0E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222" y="1600200"/>
            <a:ext cx="542955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68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F877D0-D068-4F8A-A64E-5A3DDD6E5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full</a:t>
            </a:r>
            <a:r>
              <a:rPr lang="de-DE" dirty="0"/>
              <a:t> </a:t>
            </a:r>
            <a:r>
              <a:rPr lang="de-DE" dirty="0" err="1"/>
              <a:t>join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0947D20B-E7CB-455A-8DED-F28C0D0EB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3134" y="1600200"/>
            <a:ext cx="481773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086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EC1E98-ED6F-4C04-B017-A0083C33C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Syntax </a:t>
            </a:r>
            <a:r>
              <a:rPr lang="de-DE" dirty="0" err="1"/>
              <a:t>Join</a:t>
            </a:r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A06BAA3C-0E94-4913-A0DC-91226D0DD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194214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0544FCB-6DCA-40C5-B178-49192E8C9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60614"/>
            <a:ext cx="9083311" cy="204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62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84080-4348-42B8-940D-2A6A033E1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81C286-75F3-4F75-A953-798BE40A6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26039"/>
            <a:ext cx="8229600" cy="3363686"/>
          </a:xfrm>
        </p:spPr>
        <p:txBody>
          <a:bodyPr/>
          <a:lstStyle/>
          <a:p>
            <a:r>
              <a:rPr lang="de-DE" dirty="0"/>
              <a:t>Datentypen der zusammenzufassenden Spalten müssen sich gleichen</a:t>
            </a:r>
          </a:p>
          <a:p>
            <a:r>
              <a:rPr lang="de-DE" dirty="0"/>
              <a:t>beide SELECT-Anweisungen müssen die gleiche Anzahl an Spalten zurückgeben</a:t>
            </a:r>
          </a:p>
          <a:p>
            <a:r>
              <a:rPr lang="de-DE" dirty="0"/>
              <a:t>Inhalte der zurückgegebenen Tabelle/Spalte sind einzigartig</a:t>
            </a:r>
          </a:p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CF2A991-F799-402D-8E77-D38E561AA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561" y="1631508"/>
            <a:ext cx="5698253" cy="94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84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350BD3-3FD7-4CC6-8E0C-E100A72AB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Union (2)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89FA9DE6-D0B1-4942-9AA4-CDC0DEBE7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4425" y="1777206"/>
            <a:ext cx="691515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85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7" y="3523986"/>
            <a:ext cx="4872502" cy="3143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319" y="3913442"/>
            <a:ext cx="4507096" cy="1377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feld 7"/>
          <p:cNvSpPr txBox="1"/>
          <p:nvPr/>
        </p:nvSpPr>
        <p:spPr>
          <a:xfrm>
            <a:off x="1604682" y="1623901"/>
            <a:ext cx="675677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dirty="0" err="1"/>
              <a:t>kunden</a:t>
            </a:r>
            <a:r>
              <a:rPr lang="de-DE" sz="2600" dirty="0"/>
              <a:t> (</a:t>
            </a:r>
            <a:r>
              <a:rPr lang="de-DE" sz="2600" u="sng" dirty="0" err="1"/>
              <a:t>kunde_id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>
                <a:latin typeface="Wingdings"/>
                <a:ea typeface="Wingdings"/>
                <a:cs typeface="Wingdings"/>
              </a:rPr>
              <a:t></a:t>
            </a:r>
            <a:r>
              <a:rPr lang="de-DE" sz="2600" dirty="0" err="1">
                <a:latin typeface="Arial"/>
                <a:ea typeface="Wingdings"/>
                <a:cs typeface="Arial"/>
              </a:rPr>
              <a:t>ort_</a:t>
            </a:r>
            <a:r>
              <a:rPr lang="de-DE" sz="2600" dirty="0" err="1"/>
              <a:t>postleitzahl</a:t>
            </a:r>
            <a:r>
              <a:rPr lang="de-DE" sz="2600" dirty="0"/>
              <a:t>)</a:t>
            </a:r>
          </a:p>
          <a:p>
            <a:r>
              <a:rPr lang="de-DE" sz="2600" dirty="0"/>
              <a:t>orte (</a:t>
            </a:r>
            <a:r>
              <a:rPr lang="de-DE" sz="2600" u="sng" dirty="0" err="1"/>
              <a:t>postleitzahl</a:t>
            </a:r>
            <a:r>
              <a:rPr lang="de-DE" sz="2600" dirty="0"/>
              <a:t>, </a:t>
            </a:r>
            <a:r>
              <a:rPr lang="de-DE" sz="2600" dirty="0" err="1"/>
              <a:t>name</a:t>
            </a:r>
            <a:r>
              <a:rPr lang="de-DE" sz="2600" dirty="0"/>
              <a:t>, </a:t>
            </a:r>
            <a:r>
              <a:rPr lang="de-DE" sz="2600" dirty="0" err="1"/>
              <a:t>einwohnerzahl</a:t>
            </a:r>
            <a:r>
              <a:rPr lang="de-DE" sz="2600" dirty="0"/>
              <a:t>)</a:t>
            </a:r>
          </a:p>
        </p:txBody>
      </p:sp>
      <p:sp>
        <p:nvSpPr>
          <p:cNvPr id="9" name="Rechteck 8"/>
          <p:cNvSpPr/>
          <p:nvPr/>
        </p:nvSpPr>
        <p:spPr>
          <a:xfrm>
            <a:off x="67736" y="6290733"/>
            <a:ext cx="4529667" cy="397934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529667" y="4885266"/>
            <a:ext cx="4157133" cy="397934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5070265" y="5731933"/>
            <a:ext cx="376787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000"/>
              <a:t>Kunde "Niemand" = ungültiger Ort</a:t>
            </a:r>
          </a:p>
          <a:p>
            <a:r>
              <a:rPr lang="de-DE" sz="2000"/>
              <a:t>Ort Hamburg = keine Kunden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2"/>
          <p:cNvSpPr>
            <a:spLocks noGrp="1"/>
          </p:cNvSpPr>
          <p:nvPr>
            <p:ph idx="1"/>
          </p:nvPr>
        </p:nvSpPr>
        <p:spPr>
          <a:xfrm>
            <a:off x="314186" y="2395434"/>
            <a:ext cx="8229600" cy="4741862"/>
          </a:xfrm>
        </p:spPr>
        <p:txBody>
          <a:bodyPr/>
          <a:lstStyle/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DATABASE IF EXISTS `kunden`;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DATABASE  IF NOT EXISTS `kunden` /*!40100 DEFAULT CHARACTER SET latin1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USE `kunden`;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MySQL dump 10.13  Distrib 5.7.12, for osx10.9 (x86_64)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Host: 127.0.0.1    Database: kunden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------------------------------------------------------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Server version	5.5.38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@OLD_CHARACTER_SET_CLIENT=@@CHARACTER_SET_CLIENT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@OLD_CHARACTER_SET_RESULTS=@@CHARACTER_SET_RESULTS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@OLD_COLLATION_CONNECTION=@@COLLATION_CONNECTION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NAMES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@OLD_TIME_ZONE=@@TIME_ZONE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TIME_ZONE='+00:00'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@OLD_UNIQUE_CHECKS=@@UNIQUE_CHECKS, UNIQUE_CHECKS=0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@OLD_FOREIGN_KEY_CHECKS=@@FOREIGN_KEY_CHECKS, FOREIGN_KEY_CHECKS=0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@OLD_SQL_MODE=@@SQL_MODE, SQL_MODE='NO_AUTO_VALUE_ON_ZERO'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@OLD_SQL_NOTES=@@SQL_NOTES, SQL_NOTES=0 */;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`kunden`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`kunden`;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`kunden` (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`kunde_id` int(11) NOT NULL AUTO_INCREMENT,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varchar(200)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`ort_postleitzahl` varchar(5)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(`kunde_id`),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KEY `fk_kunde_ort` (`ort_postleitzahl`)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ENGINE=MyISAM AUTO_INCREMENT=11 DEFAULT CHARSET=latin1;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`kunden`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`kunden` WRITE;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DISABLE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`kunden` VALUES (1,'John','79111'),(2,'Herbert','79312'),(3,'Sabina','79312'),(4,'Mary','79111'),(5,'Heinrich','79111'),(6,'Usal','80995'),(7,'Johannes','80995'),(8,'Carla','79312'),(9,'Ludowika','79111'),(10,'Niemand','99999');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ENABLE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`orte`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`orte`;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`orte` (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`postleitzahl` varchar(5)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varchar(255) NOT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`einwohnerzahl` int(11) DEFAULT NULL,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(`postleitzahl`)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ENGINE=MyISAM DEFAULT CHARSET=latin1;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`orte`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`orte` WRITE;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DISABLE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`orte` VALUES ('80995','München',1000000),('79312','Emmendingen',40000),('79111','Freiburg',280000),('20095','Hamburg',2000000);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ENABLE KEYS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TIME_ZONE=@OLD_TIME_ZONE */;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SQL_MODE=@OLD_SQL_MODE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FOREIGN_KEY_CHECKS=@OLD_FOREIGN_KEY_CHECKS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UNIQUE_CHECKS=@OLD_UNIQUE_CHECKS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CHARACTER_SET_CLIENT=@OLD_CHARACTER_SET_CLIENT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CHARACTER_SET_RESULTS=@OLD_CHARACTER_SET_RESULTS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COLLATION_CONNECTION=@OLD_COLLATION_CONNECTION */;</a:t>
            </a: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SQL_NOTES=@OLD_SQL_NOTES */;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 dirty="0">
                <a:solidFill>
                  <a:schemeClr val="bg1">
                    <a:lumMod val="9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 completed on 2016-11-02 20:26:13</a:t>
            </a:r>
          </a:p>
          <a:p>
            <a:pPr eaLnBrk="1" hangingPunct="1">
              <a:buNone/>
            </a:pPr>
            <a:endParaRPr lang="de-DE" sz="200" b="1" dirty="0">
              <a:solidFill>
                <a:schemeClr val="bg1">
                  <a:lumMod val="95000"/>
                </a:schemeClr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770466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(Code)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004734" y="1570038"/>
            <a:ext cx="464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für Copy-Paste - _kunden-einfach-dump.sql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2A630B9-E3E9-419C-85B3-D4D124228649}"/>
              </a:ext>
            </a:extLst>
          </p:cNvPr>
          <p:cNvSpPr txBox="1"/>
          <p:nvPr/>
        </p:nvSpPr>
        <p:spPr>
          <a:xfrm>
            <a:off x="435121" y="2078796"/>
            <a:ext cx="79626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Ein SQL JOIN kombiniert Datensätze aus zwei Tabellen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JOIN findet entsprechende Spaltenwerte in zwei Tabellen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Eine SQL-Anweisung kann keine, eine oder mehrere JOIN Anweisungen haben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INNER JOIN ist dasselbe wie JOIN; das Schlüsselwort INNER ist optional</a:t>
            </a: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F84B986-B456-47BC-B817-BB624D2A4B21}"/>
              </a:ext>
            </a:extLst>
          </p:cNvPr>
          <p:cNvSpPr txBox="1"/>
          <p:nvPr/>
        </p:nvSpPr>
        <p:spPr>
          <a:xfrm>
            <a:off x="2395524" y="733951"/>
            <a:ext cx="40418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 err="1"/>
              <a:t>Join</a:t>
            </a:r>
            <a:endParaRPr lang="de-DE" sz="4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C25411A-4311-472A-95F6-51B036240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367" y="4061154"/>
            <a:ext cx="2984127" cy="22857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169332" y="1570038"/>
            <a:ext cx="8974668" cy="504295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chemeClr val="tx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JOIN </a:t>
            </a:r>
            <a:r>
              <a:rPr lang="de-DE" sz="2600" b="1" dirty="0" err="1">
                <a:solidFill>
                  <a:srgbClr val="77933C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Abfrage über mehrere Tabellen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873250" y="2179135"/>
            <a:ext cx="5530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ym typeface="Wingdings"/>
              </a:rPr>
              <a:t> eine Abfrage über </a:t>
            </a:r>
            <a:r>
              <a:rPr lang="de-DE" dirty="0" err="1">
                <a:sym typeface="Wingdings"/>
              </a:rPr>
              <a:t>kunde</a:t>
            </a:r>
            <a:r>
              <a:rPr lang="de-DE" dirty="0">
                <a:sym typeface="Wingdings"/>
              </a:rPr>
              <a:t> UND </a:t>
            </a:r>
            <a:r>
              <a:rPr lang="de-DE" dirty="0" err="1">
                <a:sym typeface="Wingdings"/>
              </a:rPr>
              <a:t>ort</a:t>
            </a:r>
            <a:r>
              <a:rPr lang="de-DE" dirty="0">
                <a:sym typeface="Wingdings"/>
              </a:rPr>
              <a:t> wird ausgeführt</a:t>
            </a:r>
            <a:endParaRPr 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262466" y="1570038"/>
            <a:ext cx="8576734" cy="4881562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dirty="0">
                <a:solidFill>
                  <a:srgbClr val="008000"/>
                </a:solidFill>
                <a:latin typeface="Arial"/>
                <a:ea typeface="Courier New" pitchFamily="-1" charset="0"/>
                <a:cs typeface="Arial"/>
              </a:rPr>
              <a:t>EXPLIZITE SCHREIBWEISE: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chemeClr val="tx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JOIN </a:t>
            </a:r>
            <a:r>
              <a:rPr lang="de-DE" sz="2600" b="1" dirty="0" err="1">
                <a:solidFill>
                  <a:srgbClr val="77933C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endParaRPr lang="de-DE" sz="2600" b="1" dirty="0">
              <a:solidFill>
                <a:srgbClr val="77933C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dirty="0" err="1">
                <a:solidFill>
                  <a:srgbClr val="77933C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r>
              <a:rPr lang="de-DE" sz="2600" dirty="0">
                <a:solidFill>
                  <a:srgbClr val="77933C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JOIN </a:t>
            </a:r>
            <a:r>
              <a:rPr lang="de-DE" sz="2600" dirty="0" err="1">
                <a:solidFill>
                  <a:srgbClr val="17375E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0" dirty="0">
                <a:solidFill>
                  <a:srgbClr val="008000"/>
                </a:solidFill>
                <a:latin typeface="Arial"/>
                <a:ea typeface="Courier New" pitchFamily="-1" charset="0"/>
                <a:cs typeface="Arial"/>
              </a:rPr>
              <a:t>IMPLIZITE SCHREIBWEISE:</a:t>
            </a:r>
          </a:p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 err="1">
                <a:solidFill>
                  <a:srgbClr val="17375E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0" dirty="0">
                <a:solidFill>
                  <a:srgbClr val="008000"/>
                </a:solidFill>
                <a:latin typeface="Arial"/>
                <a:ea typeface="Courier New" pitchFamily="-1" charset="0"/>
                <a:cs typeface="Arial"/>
              </a:rPr>
              <a:t>ALS INNER JOIN</a:t>
            </a:r>
          </a:p>
          <a:p>
            <a:pPr eaLnBrk="1" hangingPunct="1">
              <a:buNone/>
            </a:pP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dirty="0" err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INNER JOIN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dirty="0" err="1">
                <a:solidFill>
                  <a:srgbClr val="17375E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1600" dirty="0">
                <a:latin typeface="Arial"/>
                <a:ea typeface="Courier New" pitchFamily="-1" charset="0"/>
                <a:cs typeface="Arial"/>
              </a:rPr>
              <a:t>(Bewirkt exakt das Gleiche wie JOIN; </a:t>
            </a:r>
          </a:p>
          <a:p>
            <a:pPr eaLnBrk="1" hangingPunct="1">
              <a:buNone/>
            </a:pPr>
            <a:r>
              <a:rPr lang="de-DE" sz="1600" dirty="0">
                <a:latin typeface="Arial"/>
                <a:ea typeface="Courier New" pitchFamily="-1" charset="0"/>
                <a:cs typeface="Arial"/>
              </a:rPr>
              <a:t>Existenzgrund: "</a:t>
            </a:r>
            <a:r>
              <a:rPr lang="de-DE" sz="1600" dirty="0" err="1">
                <a:latin typeface="Arial"/>
                <a:ea typeface="Courier New" pitchFamily="-1" charset="0"/>
                <a:cs typeface="Arial"/>
              </a:rPr>
              <a:t>syntactic</a:t>
            </a:r>
            <a:r>
              <a:rPr lang="de-DE" sz="1600" dirty="0">
                <a:latin typeface="Arial"/>
                <a:ea typeface="Courier New" pitchFamily="-1" charset="0"/>
                <a:cs typeface="Arial"/>
              </a:rPr>
              <a:t> </a:t>
            </a:r>
            <a:r>
              <a:rPr lang="de-DE" sz="1600" dirty="0" err="1">
                <a:latin typeface="Arial"/>
                <a:ea typeface="Courier New" pitchFamily="-1" charset="0"/>
                <a:cs typeface="Arial"/>
              </a:rPr>
              <a:t>sugar</a:t>
            </a:r>
            <a:r>
              <a:rPr lang="de-DE" sz="1600" dirty="0">
                <a:latin typeface="Arial"/>
                <a:ea typeface="Courier New" pitchFamily="-1" charset="0"/>
                <a:cs typeface="Arial"/>
              </a:rPr>
              <a:t>": http://en.wikipedia.org/wiki/Syntax_sugar)</a:t>
            </a: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Alternative Syntax:</a:t>
            </a:r>
          </a:p>
        </p:txBody>
      </p:sp>
      <p:sp>
        <p:nvSpPr>
          <p:cNvPr id="7" name="Rechteck 6"/>
          <p:cNvSpPr/>
          <p:nvPr/>
        </p:nvSpPr>
        <p:spPr>
          <a:xfrm>
            <a:off x="262466" y="3335867"/>
            <a:ext cx="5748867" cy="1032933"/>
          </a:xfrm>
          <a:prstGeom prst="rect">
            <a:avLst/>
          </a:prstGeom>
          <a:noFill/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262466" y="1570038"/>
            <a:ext cx="8576734" cy="4881562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dirty="0">
                <a:solidFill>
                  <a:srgbClr val="008000"/>
                </a:solidFill>
                <a:latin typeface="Arial"/>
                <a:ea typeface="Courier New" pitchFamily="-1" charset="0"/>
                <a:cs typeface="Arial"/>
              </a:rPr>
              <a:t>EXPLIZITE SCHREIBWEISE: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chemeClr val="tx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600" b="1" dirty="0">
                <a:solidFill>
                  <a:schemeClr val="tx2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JOIN </a:t>
            </a:r>
            <a:r>
              <a:rPr lang="de-DE" sz="2600" b="1" dirty="0" err="1">
                <a:solidFill>
                  <a:srgbClr val="77933C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endParaRPr lang="de-DE" sz="2600" b="1" dirty="0">
              <a:solidFill>
                <a:srgbClr val="77933C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0" dirty="0">
                <a:solidFill>
                  <a:srgbClr val="008000"/>
                </a:solidFill>
                <a:latin typeface="Arial"/>
                <a:ea typeface="Courier New" pitchFamily="-1" charset="0"/>
                <a:cs typeface="Arial"/>
              </a:rPr>
              <a:t>IMPLIZITE SCHREIBWEISE:</a:t>
            </a:r>
          </a:p>
          <a:p>
            <a:pPr eaLnBrk="1" hangingPunct="1"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solidFill>
                  <a:schemeClr val="accent3">
                    <a:lumMod val="75000"/>
                  </a:schemeClr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 err="1">
                <a:solidFill>
                  <a:srgbClr val="17375E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 dirty="0">
                <a:latin typeface="+mj-lt"/>
                <a:ea typeface="+mj-ea"/>
                <a:cs typeface="+mj-cs"/>
              </a:rPr>
              <a:t>Implizite Schreibweise</a:t>
            </a:r>
          </a:p>
        </p:txBody>
      </p:sp>
      <p:sp>
        <p:nvSpPr>
          <p:cNvPr id="2" name="Rechteck 1"/>
          <p:cNvSpPr/>
          <p:nvPr/>
        </p:nvSpPr>
        <p:spPr>
          <a:xfrm>
            <a:off x="362138" y="4669386"/>
            <a:ext cx="79398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de-DE" sz="4000" dirty="0">
                <a:latin typeface="Arial"/>
                <a:ea typeface="Courier New" pitchFamily="-1" charset="0"/>
                <a:cs typeface="Arial"/>
              </a:rPr>
              <a:t>Im Folgenden benutzen wir hauptsächlich die implizite Schreibweise!</a:t>
            </a:r>
          </a:p>
        </p:txBody>
      </p:sp>
      <p:sp>
        <p:nvSpPr>
          <p:cNvPr id="3" name="Ellipse 2"/>
          <p:cNvSpPr/>
          <p:nvPr/>
        </p:nvSpPr>
        <p:spPr>
          <a:xfrm>
            <a:off x="3972962" y="1702051"/>
            <a:ext cx="1502875" cy="905346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/>
          <p:cNvSpPr/>
          <p:nvPr/>
        </p:nvSpPr>
        <p:spPr>
          <a:xfrm>
            <a:off x="3576119" y="3538396"/>
            <a:ext cx="624689" cy="905346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 Verbindung 5"/>
          <p:cNvCxnSpPr/>
          <p:nvPr/>
        </p:nvCxnSpPr>
        <p:spPr>
          <a:xfrm flipH="1">
            <a:off x="3972962" y="2571185"/>
            <a:ext cx="427022" cy="10320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706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Inhaltsplatzhalter 2"/>
          <p:cNvSpPr>
            <a:spLocks noGrp="1"/>
          </p:cNvSpPr>
          <p:nvPr>
            <p:ph idx="1"/>
          </p:nvPr>
        </p:nvSpPr>
        <p:spPr>
          <a:xfrm>
            <a:off x="-1" y="1570038"/>
            <a:ext cx="8720667" cy="656695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SELECT * FROM 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kunde</a:t>
            </a:r>
            <a:r>
              <a:rPr lang="de-DE" sz="2600" b="1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, </a:t>
            </a:r>
            <a:r>
              <a:rPr lang="de-DE" sz="2600" b="1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ort</a:t>
            </a: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endParaRPr lang="de-DE" sz="2600" b="1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Ergebnis: Kartesisches Produkt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latin typeface="+mj-lt"/>
                <a:ea typeface="+mj-ea"/>
                <a:cs typeface="+mj-cs"/>
              </a:rPr>
              <a:t>(Kreuzprodukt)</a:t>
            </a: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rcRect r="3682" b="44856"/>
          <a:stretch>
            <a:fillRect/>
          </a:stretch>
        </p:blipFill>
        <p:spPr>
          <a:xfrm>
            <a:off x="205316" y="2912533"/>
            <a:ext cx="8931941" cy="2794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024466" y="2096869"/>
            <a:ext cx="7577478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de-DE"/>
              <a:t>Jeder Datensatz der einen Tabelle wird mit </a:t>
            </a:r>
          </a:p>
          <a:p>
            <a:r>
              <a:rPr lang="de-DE"/>
              <a:t>jedem Datensatz der anderen Tabelle kombiniert! (= sinnloses Ergebnis)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19667" y="6133868"/>
            <a:ext cx="7763933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/>
              <a:t>Beziehungen zwischen den Tabellen werden nicht beachtet!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401E32-7A30-405C-84E3-D4930355A1B1}"/>
              </a:ext>
            </a:extLst>
          </p:cNvPr>
          <p:cNvSpPr txBox="1"/>
          <p:nvPr/>
        </p:nvSpPr>
        <p:spPr>
          <a:xfrm>
            <a:off x="247098" y="5724480"/>
            <a:ext cx="94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usw.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Nochmals die Tabellen Beispiel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94" y="2341667"/>
            <a:ext cx="4872502" cy="31435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476" y="2731123"/>
            <a:ext cx="4507096" cy="137758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hteck 8"/>
          <p:cNvSpPr/>
          <p:nvPr/>
        </p:nvSpPr>
        <p:spPr>
          <a:xfrm>
            <a:off x="136893" y="5108414"/>
            <a:ext cx="4529667" cy="397934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598824" y="3702947"/>
            <a:ext cx="4157133" cy="397934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492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Microsoft Office PowerPoint</Application>
  <PresentationFormat>Bildschirmpräsentation (4:3)</PresentationFormat>
  <Paragraphs>210</Paragraphs>
  <Slides>29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5" baseType="lpstr">
      <vt:lpstr>MS PGothic</vt:lpstr>
      <vt:lpstr>Arial</vt:lpstr>
      <vt:lpstr>Calibri</vt:lpstr>
      <vt:lpstr>Courier New</vt:lpstr>
      <vt:lpstr>Wingdings</vt:lpstr>
      <vt:lpstr>Office-Design</vt:lpstr>
      <vt:lpstr>MySQL:  SELECT-Abfragen über mehrere Tabellen (JOINs) </vt:lpstr>
      <vt:lpstr>Beispiel</vt:lpstr>
      <vt:lpstr>Beispiel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Nochmals die Tabellen Beispiel</vt:lpstr>
      <vt:lpstr>PowerPoint-Präsentation</vt:lpstr>
      <vt:lpstr>Schreibweisen</vt:lpstr>
      <vt:lpstr>Nochmals das Beispiel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Verschiedene Arten von Joins</vt:lpstr>
      <vt:lpstr>Verschiedene Arten von Joins</vt:lpstr>
      <vt:lpstr>inner join (natürlichen Verbund)</vt:lpstr>
      <vt:lpstr>rette partnerlose Tupel</vt:lpstr>
      <vt:lpstr>Beispiel: Relationen L und R</vt:lpstr>
      <vt:lpstr>inner join</vt:lpstr>
      <vt:lpstr>left join</vt:lpstr>
      <vt:lpstr>right join</vt:lpstr>
      <vt:lpstr>full join</vt:lpstr>
      <vt:lpstr>Allgemeine Syntax Join</vt:lpstr>
      <vt:lpstr>UNION</vt:lpstr>
      <vt:lpstr>Union (2)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/>
  <cp:lastModifiedBy>Gunnar Johannesmeyer</cp:lastModifiedBy>
  <cp:revision>74</cp:revision>
  <cp:lastPrinted>2009-10-14T08:49:36Z</cp:lastPrinted>
  <dcterms:created xsi:type="dcterms:W3CDTF">2012-11-11T19:05:35Z</dcterms:created>
  <dcterms:modified xsi:type="dcterms:W3CDTF">2019-03-28T07:44:41Z</dcterms:modified>
</cp:coreProperties>
</file>