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9" r:id="rId3"/>
    <p:sldId id="274" r:id="rId4"/>
    <p:sldId id="273" r:id="rId5"/>
    <p:sldId id="272" r:id="rId6"/>
    <p:sldId id="275" r:id="rId7"/>
    <p:sldId id="276" r:id="rId8"/>
    <p:sldId id="277" r:id="rId9"/>
    <p:sldId id="278" r:id="rId10"/>
    <p:sldId id="279" r:id="rId11"/>
  </p:sldIdLst>
  <p:sldSz cx="9144000" cy="6858000" type="screen4x3"/>
  <p:notesSz cx="6858000" cy="9144000"/>
  <p:defaultTextStyle>
    <a:defPPr>
      <a:defRPr lang="de-DE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7" d="100"/>
          <a:sy n="127" d="100"/>
        </p:scale>
        <p:origin x="1128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2109AF-3293-A14E-A686-9A6861BE962B}" type="datetime1">
              <a:rPr lang="de-DE"/>
              <a:pPr>
                <a:defRPr/>
              </a:pPr>
              <a:t>27.01.2021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9BBD51-F639-6543-B92E-F6AC3893CEB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4A4E64-E117-D341-90F5-A6346A4FDD08}" type="datetime1">
              <a:rPr lang="de-DE"/>
              <a:pPr>
                <a:defRPr/>
              </a:pPr>
              <a:t>27.01.2021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215AB-3DED-2147-81F1-8F67675AC5E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9DE54B-E83E-4149-A96D-D3FB319844F9}" type="datetime1">
              <a:rPr lang="de-DE"/>
              <a:pPr>
                <a:defRPr/>
              </a:pPr>
              <a:t>27.01.2021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581D4-A792-A044-91FD-13759035D18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69822A-46BC-E643-A22F-92A160CB5545}" type="datetime1">
              <a:rPr lang="de-DE"/>
              <a:pPr>
                <a:defRPr/>
              </a:pPr>
              <a:t>27.01.2021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4A4267-15A7-0445-AE0E-9454BE28E47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C7A919-F404-8040-89BC-B5D02571C1F1}" type="datetime1">
              <a:rPr lang="de-DE"/>
              <a:pPr>
                <a:defRPr/>
              </a:pPr>
              <a:t>27.01.2021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250B82-0867-9042-970A-64CFD4E8878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1F2A6C-F535-7342-8810-BE87E9AD52E7}" type="datetime1">
              <a:rPr lang="de-DE"/>
              <a:pPr>
                <a:defRPr/>
              </a:pPr>
              <a:t>27.01.2021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896AF-4237-8A4C-B47D-1DF48A66BB3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234F6C-0733-FB43-B36E-7582557B8D89}" type="datetime1">
              <a:rPr lang="de-DE"/>
              <a:pPr>
                <a:defRPr/>
              </a:pPr>
              <a:t>27.01.2021</a:t>
            </a:fld>
            <a:endParaRPr lang="de-DE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CD11D7-AEB5-6943-8703-62F5252B897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73F08-9B78-7E4F-BDFA-BF5301D7BCA6}" type="datetime1">
              <a:rPr lang="de-DE"/>
              <a:pPr>
                <a:defRPr/>
              </a:pPr>
              <a:t>27.01.2021</a:t>
            </a:fld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91B968-6DE2-BF45-929C-091F0BA330D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97A865-6792-1A4A-BDED-E5ABE774CB0F}" type="datetime1">
              <a:rPr lang="de-DE"/>
              <a:pPr>
                <a:defRPr/>
              </a:pPr>
              <a:t>27.01.2021</a:t>
            </a:fld>
            <a:endParaRPr lang="de-DE"/>
          </a:p>
        </p:txBody>
      </p:sp>
      <p:sp>
        <p:nvSpPr>
          <p:cNvPr id="3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FBF54-E4E7-7F49-BFA9-6E92F894705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37D85-7763-C64D-9990-0A92FF4B3BD2}" type="datetime1">
              <a:rPr lang="de-DE"/>
              <a:pPr>
                <a:defRPr/>
              </a:pPr>
              <a:t>27.01.2021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A9334A-420A-B245-A1A3-AC84E00FF30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79BA3C-DDA2-D049-8E67-414589139CB2}" type="datetime1">
              <a:rPr lang="de-DE"/>
              <a:pPr>
                <a:defRPr/>
              </a:pPr>
              <a:t>27.01.2021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C39C1A-1DB4-B44D-83B7-22063DC1EEC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Mastertitelformat bearbeiten</a:t>
            </a:r>
          </a:p>
        </p:txBody>
      </p:sp>
      <p:sp>
        <p:nvSpPr>
          <p:cNvPr id="1027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3E5E723E-8FD1-2F4F-9F1C-14BA4055494C}" type="datetime1">
              <a:rPr lang="de-DE"/>
              <a:pPr>
                <a:defRPr/>
              </a:pPr>
              <a:t>27.01.2021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230441EF-E3B2-9F46-9362-FCE0C1E2582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7" name="Textfeld 6"/>
          <p:cNvSpPr txBox="1"/>
          <p:nvPr userDrawn="1"/>
        </p:nvSpPr>
        <p:spPr>
          <a:xfrm>
            <a:off x="7427913" y="6637338"/>
            <a:ext cx="1804987" cy="2460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000" b="1">
                <a:solidFill>
                  <a:schemeClr val="bg1">
                    <a:lumMod val="65000"/>
                  </a:schemeClr>
                </a:solidFill>
                <a:latin typeface="Arial"/>
                <a:ea typeface="+mn-ea"/>
                <a:cs typeface="Arial"/>
              </a:rPr>
              <a:t>www.informatikzentrale.de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de-DE">
                <a:ea typeface="ＭＳ Ｐゴシック" pitchFamily="-1" charset="-128"/>
                <a:cs typeface="ＭＳ Ｐゴシック" pitchFamily="-1" charset="-128"/>
              </a:rPr>
              <a:t>MySQL: Alias / Schlüsselwort AS</a:t>
            </a:r>
            <a:br>
              <a:rPr lang="de-DE">
                <a:ea typeface="ＭＳ Ｐゴシック" pitchFamily="-1" charset="-128"/>
                <a:cs typeface="ＭＳ Ｐゴシック" pitchFamily="-1" charset="-128"/>
              </a:rPr>
            </a:br>
            <a:endParaRPr lang="de-DE"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de-DE" sz="4400">
                <a:latin typeface="+mj-lt"/>
                <a:ea typeface="+mj-ea"/>
                <a:cs typeface="+mj-cs"/>
              </a:rPr>
              <a:t>Lösung:</a:t>
            </a:r>
            <a:endParaRPr lang="de-DE" sz="4400">
              <a:solidFill>
                <a:srgbClr val="FF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1817581" y="1371146"/>
            <a:ext cx="5709215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e-DE" sz="2400" dirty="0"/>
              <a:t>Finde die Fehler in dieser Abfrage: 2 Fehler</a:t>
            </a:r>
          </a:p>
        </p:txBody>
      </p:sp>
      <p:pic>
        <p:nvPicPr>
          <p:cNvPr id="3" name="Bild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66257"/>
            <a:ext cx="9144000" cy="3120356"/>
          </a:xfrm>
          <a:prstGeom prst="rect">
            <a:avLst/>
          </a:prstGeom>
        </p:spPr>
      </p:pic>
      <p:sp>
        <p:nvSpPr>
          <p:cNvPr id="2" name="Oval 1"/>
          <p:cNvSpPr/>
          <p:nvPr/>
        </p:nvSpPr>
        <p:spPr>
          <a:xfrm>
            <a:off x="537029" y="2276929"/>
            <a:ext cx="1785257" cy="807357"/>
          </a:xfrm>
          <a:prstGeom prst="ellipse">
            <a:avLst/>
          </a:prstGeom>
          <a:noFill/>
          <a:ln w="7620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Oval 5"/>
          <p:cNvSpPr/>
          <p:nvPr/>
        </p:nvSpPr>
        <p:spPr>
          <a:xfrm>
            <a:off x="3918858" y="3842658"/>
            <a:ext cx="950686" cy="807357"/>
          </a:xfrm>
          <a:prstGeom prst="ellipse">
            <a:avLst/>
          </a:prstGeom>
          <a:noFill/>
          <a:ln w="7620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0FCF229F-CEED-48A8-8DE8-1AB0FEA16F97}"/>
              </a:ext>
            </a:extLst>
          </p:cNvPr>
          <p:cNvSpPr txBox="1"/>
          <p:nvPr/>
        </p:nvSpPr>
        <p:spPr>
          <a:xfrm>
            <a:off x="2322286" y="1990761"/>
            <a:ext cx="35419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Hier </a:t>
            </a:r>
            <a:r>
              <a:rPr lang="de-DE"/>
              <a:t>müsste „k.name“ </a:t>
            </a:r>
            <a:r>
              <a:rPr lang="de-DE" dirty="0"/>
              <a:t>stehen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3223FE20-FEC1-44A9-80FF-37D1AC6152EE}"/>
              </a:ext>
            </a:extLst>
          </p:cNvPr>
          <p:cNvSpPr txBox="1"/>
          <p:nvPr/>
        </p:nvSpPr>
        <p:spPr>
          <a:xfrm>
            <a:off x="4428416" y="3166393"/>
            <a:ext cx="37256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Hier müsste „orte AS o stehen“</a:t>
            </a:r>
          </a:p>
        </p:txBody>
      </p:sp>
    </p:spTree>
    <p:extLst>
      <p:ext uri="{BB962C8B-B14F-4D97-AF65-F5344CB8AC3E}">
        <p14:creationId xmlns:p14="http://schemas.microsoft.com/office/powerpoint/2010/main" val="3198512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Inhaltsplatzhalter 2"/>
          <p:cNvSpPr>
            <a:spLocks noGrp="1"/>
          </p:cNvSpPr>
          <p:nvPr>
            <p:ph idx="1"/>
          </p:nvPr>
        </p:nvSpPr>
        <p:spPr>
          <a:xfrm>
            <a:off x="0" y="1290638"/>
            <a:ext cx="8720667" cy="3943576"/>
          </a:xfrm>
        </p:spPr>
        <p:txBody>
          <a:bodyPr/>
          <a:lstStyle/>
          <a:p>
            <a:pPr eaLnBrk="1" hangingPunct="1">
              <a:buNone/>
            </a:pPr>
            <a:r>
              <a:rPr lang="de-DE" sz="2600" b="1">
                <a:latin typeface="Courier New" pitchFamily="-1" charset="0"/>
                <a:ea typeface="Courier New" pitchFamily="-1" charset="0"/>
                <a:cs typeface="Courier New" pitchFamily="-1" charset="0"/>
              </a:rPr>
              <a:t>SELECT </a:t>
            </a:r>
          </a:p>
          <a:p>
            <a:pPr eaLnBrk="1" hangingPunct="1">
              <a:buNone/>
            </a:pPr>
            <a:r>
              <a:rPr lang="de-DE" sz="2600" b="1">
                <a:latin typeface="Courier New" pitchFamily="-1" charset="0"/>
                <a:ea typeface="Courier New" pitchFamily="-1" charset="0"/>
                <a:cs typeface="Courier New" pitchFamily="-1" charset="0"/>
              </a:rPr>
              <a:t>	* </a:t>
            </a:r>
          </a:p>
          <a:p>
            <a:pPr eaLnBrk="1" hangingPunct="1">
              <a:buNone/>
            </a:pPr>
            <a:r>
              <a:rPr lang="de-DE" sz="2600" b="1">
                <a:latin typeface="Courier New" pitchFamily="-1" charset="0"/>
                <a:ea typeface="Courier New" pitchFamily="-1" charset="0"/>
                <a:cs typeface="Courier New" pitchFamily="-1" charset="0"/>
              </a:rPr>
              <a:t>FROM </a:t>
            </a:r>
          </a:p>
          <a:p>
            <a:pPr eaLnBrk="1" hangingPunct="1">
              <a:buNone/>
            </a:pPr>
            <a:r>
              <a:rPr lang="de-DE" sz="26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	kunden</a:t>
            </a:r>
            <a:r>
              <a:rPr lang="de-DE" sz="2600" b="1">
                <a:latin typeface="Courier New" pitchFamily="-1" charset="0"/>
                <a:ea typeface="Courier New" pitchFamily="-1" charset="0"/>
                <a:cs typeface="Courier New" pitchFamily="-1" charset="0"/>
              </a:rPr>
              <a:t>, </a:t>
            </a:r>
            <a:r>
              <a:rPr lang="de-DE" sz="2600" b="1">
                <a:solidFill>
                  <a:srgbClr val="0000FF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orte</a:t>
            </a:r>
          </a:p>
          <a:p>
            <a:pPr eaLnBrk="1" hangingPunct="1">
              <a:buNone/>
            </a:pPr>
            <a:r>
              <a:rPr lang="de-DE" sz="2600" b="1">
                <a:latin typeface="Courier New" pitchFamily="-1" charset="0"/>
                <a:ea typeface="Courier New" pitchFamily="-1" charset="0"/>
                <a:cs typeface="Courier New" pitchFamily="-1" charset="0"/>
              </a:rPr>
              <a:t>WHERE </a:t>
            </a:r>
          </a:p>
          <a:p>
            <a:pPr eaLnBrk="1" hangingPunct="1">
              <a:buNone/>
            </a:pPr>
            <a:r>
              <a:rPr lang="de-DE" sz="26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	</a:t>
            </a:r>
            <a:r>
              <a:rPr lang="de-DE" sz="2600" b="1">
                <a:latin typeface="Courier New" pitchFamily="-1" charset="0"/>
                <a:ea typeface="Courier New" pitchFamily="-1" charset="0"/>
                <a:cs typeface="Courier New" pitchFamily="-1" charset="0"/>
              </a:rPr>
              <a:t>postleitzahl = postleitzahl</a:t>
            </a:r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609600" y="148319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de-DE" sz="4400">
                <a:latin typeface="+mj-lt"/>
                <a:ea typeface="+mj-ea"/>
                <a:cs typeface="+mj-cs"/>
              </a:rPr>
              <a:t>Beispiel: Gleichnamige Attribute</a:t>
            </a:r>
            <a:endParaRPr lang="de-DE" sz="4400">
              <a:solidFill>
                <a:srgbClr val="FF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1914072" y="4191000"/>
            <a:ext cx="4363356" cy="230832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3600"/>
              <a:t>???</a:t>
            </a:r>
          </a:p>
          <a:p>
            <a:pPr algn="ctr"/>
            <a:r>
              <a:rPr lang="de-DE" sz="3600"/>
              <a:t>Welches Attribut gehört zu welcher Tabelle?!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Inhaltsplatzhalter 2"/>
          <p:cNvSpPr>
            <a:spLocks noGrp="1"/>
          </p:cNvSpPr>
          <p:nvPr>
            <p:ph idx="1"/>
          </p:nvPr>
        </p:nvSpPr>
        <p:spPr>
          <a:xfrm>
            <a:off x="0" y="1290638"/>
            <a:ext cx="8720667" cy="3943576"/>
          </a:xfrm>
        </p:spPr>
        <p:txBody>
          <a:bodyPr/>
          <a:lstStyle/>
          <a:p>
            <a:pPr eaLnBrk="1" hangingPunct="1">
              <a:buNone/>
            </a:pPr>
            <a:r>
              <a:rPr lang="de-DE" sz="2600" b="1">
                <a:latin typeface="Courier New" pitchFamily="-1" charset="0"/>
                <a:ea typeface="Courier New" pitchFamily="-1" charset="0"/>
                <a:cs typeface="Courier New" pitchFamily="-1" charset="0"/>
              </a:rPr>
              <a:t>SELECT </a:t>
            </a:r>
          </a:p>
          <a:p>
            <a:pPr eaLnBrk="1" hangingPunct="1">
              <a:buNone/>
            </a:pPr>
            <a:r>
              <a:rPr lang="de-DE" sz="2600" b="1">
                <a:latin typeface="Courier New" pitchFamily="-1" charset="0"/>
                <a:ea typeface="Courier New" pitchFamily="-1" charset="0"/>
                <a:cs typeface="Courier New" pitchFamily="-1" charset="0"/>
              </a:rPr>
              <a:t>	* </a:t>
            </a:r>
          </a:p>
          <a:p>
            <a:pPr eaLnBrk="1" hangingPunct="1">
              <a:buNone/>
            </a:pPr>
            <a:r>
              <a:rPr lang="de-DE" sz="2600" b="1">
                <a:latin typeface="Courier New" pitchFamily="-1" charset="0"/>
                <a:ea typeface="Courier New" pitchFamily="-1" charset="0"/>
                <a:cs typeface="Courier New" pitchFamily="-1" charset="0"/>
              </a:rPr>
              <a:t>FROM </a:t>
            </a:r>
          </a:p>
          <a:p>
            <a:pPr eaLnBrk="1" hangingPunct="1">
              <a:buNone/>
            </a:pPr>
            <a:r>
              <a:rPr lang="de-DE" sz="26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	kunden</a:t>
            </a:r>
            <a:r>
              <a:rPr lang="de-DE" sz="2600" b="1">
                <a:latin typeface="Courier New" pitchFamily="-1" charset="0"/>
                <a:ea typeface="Courier New" pitchFamily="-1" charset="0"/>
                <a:cs typeface="Courier New" pitchFamily="-1" charset="0"/>
              </a:rPr>
              <a:t>, </a:t>
            </a:r>
            <a:r>
              <a:rPr lang="de-DE" sz="2600" b="1">
                <a:solidFill>
                  <a:srgbClr val="0000FF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orte</a:t>
            </a:r>
          </a:p>
          <a:p>
            <a:pPr eaLnBrk="1" hangingPunct="1">
              <a:buNone/>
            </a:pPr>
            <a:r>
              <a:rPr lang="de-DE" sz="2600" b="1">
                <a:latin typeface="Courier New" pitchFamily="-1" charset="0"/>
                <a:ea typeface="Courier New" pitchFamily="-1" charset="0"/>
                <a:cs typeface="Courier New" pitchFamily="-1" charset="0"/>
              </a:rPr>
              <a:t>WHERE </a:t>
            </a:r>
          </a:p>
          <a:p>
            <a:pPr eaLnBrk="1" hangingPunct="1">
              <a:buNone/>
            </a:pPr>
            <a:r>
              <a:rPr lang="de-DE" sz="26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	kunden</a:t>
            </a:r>
            <a:r>
              <a:rPr lang="de-DE" sz="2600" b="1">
                <a:latin typeface="Courier New" pitchFamily="-1" charset="0"/>
                <a:ea typeface="Courier New" pitchFamily="-1" charset="0"/>
                <a:cs typeface="Courier New" pitchFamily="-1" charset="0"/>
              </a:rPr>
              <a:t>.postleitzahl = </a:t>
            </a:r>
            <a:r>
              <a:rPr lang="de-DE" sz="2600" b="1">
                <a:solidFill>
                  <a:srgbClr val="0000FF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orte</a:t>
            </a:r>
            <a:r>
              <a:rPr lang="de-DE" sz="2600" b="1">
                <a:latin typeface="Courier New" pitchFamily="-1" charset="0"/>
                <a:ea typeface="Courier New" pitchFamily="-1" charset="0"/>
                <a:cs typeface="Courier New" pitchFamily="-1" charset="0"/>
              </a:rPr>
              <a:t>.postleitzahl</a:t>
            </a:r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609600" y="148319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de-DE" sz="4400">
                <a:latin typeface="+mj-lt"/>
                <a:ea typeface="+mj-ea"/>
                <a:cs typeface="+mj-cs"/>
              </a:rPr>
              <a:t>Beispiel: Gleichnamige Attribute</a:t>
            </a:r>
            <a:endParaRPr lang="de-DE" sz="4400">
              <a:solidFill>
                <a:srgbClr val="FF0000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96470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Inhaltsplatzhalter 2"/>
          <p:cNvSpPr>
            <a:spLocks noGrp="1"/>
          </p:cNvSpPr>
          <p:nvPr>
            <p:ph idx="1"/>
          </p:nvPr>
        </p:nvSpPr>
        <p:spPr>
          <a:xfrm>
            <a:off x="0" y="1290638"/>
            <a:ext cx="8720667" cy="2620962"/>
          </a:xfrm>
        </p:spPr>
        <p:txBody>
          <a:bodyPr/>
          <a:lstStyle/>
          <a:p>
            <a:pPr eaLnBrk="1" hangingPunct="1">
              <a:buNone/>
            </a:pPr>
            <a:r>
              <a:rPr lang="de-DE" sz="2600" b="1">
                <a:latin typeface="Courier New" pitchFamily="-1" charset="0"/>
                <a:ea typeface="Courier New" pitchFamily="-1" charset="0"/>
                <a:cs typeface="Courier New" pitchFamily="-1" charset="0"/>
              </a:rPr>
              <a:t>SELECT </a:t>
            </a:r>
          </a:p>
          <a:p>
            <a:pPr eaLnBrk="1" hangingPunct="1">
              <a:buNone/>
            </a:pPr>
            <a:r>
              <a:rPr lang="de-DE" sz="2600" b="1">
                <a:latin typeface="Courier New" pitchFamily="-1" charset="0"/>
                <a:ea typeface="Courier New" pitchFamily="-1" charset="0"/>
                <a:cs typeface="Courier New" pitchFamily="-1" charset="0"/>
              </a:rPr>
              <a:t>	* </a:t>
            </a:r>
          </a:p>
          <a:p>
            <a:pPr eaLnBrk="1" hangingPunct="1">
              <a:buNone/>
            </a:pPr>
            <a:r>
              <a:rPr lang="de-DE" sz="2600" b="1">
                <a:latin typeface="Courier New" pitchFamily="-1" charset="0"/>
                <a:ea typeface="Courier New" pitchFamily="-1" charset="0"/>
                <a:cs typeface="Courier New" pitchFamily="-1" charset="0"/>
              </a:rPr>
              <a:t>FROM </a:t>
            </a:r>
          </a:p>
          <a:p>
            <a:pPr eaLnBrk="1" hangingPunct="1">
              <a:buNone/>
            </a:pPr>
            <a:r>
              <a:rPr lang="de-DE" sz="26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	kunden AS k</a:t>
            </a:r>
            <a:r>
              <a:rPr lang="de-DE" sz="2600" b="1">
                <a:latin typeface="Courier New" pitchFamily="-1" charset="0"/>
                <a:ea typeface="Courier New" pitchFamily="-1" charset="0"/>
                <a:cs typeface="Courier New" pitchFamily="-1" charset="0"/>
              </a:rPr>
              <a:t>, </a:t>
            </a:r>
            <a:r>
              <a:rPr lang="de-DE" sz="2600" b="1">
                <a:solidFill>
                  <a:srgbClr val="0000FF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orte AS o</a:t>
            </a:r>
          </a:p>
          <a:p>
            <a:pPr eaLnBrk="1" hangingPunct="1">
              <a:buNone/>
            </a:pPr>
            <a:r>
              <a:rPr lang="de-DE" sz="2600" b="1">
                <a:latin typeface="Courier New" pitchFamily="-1" charset="0"/>
                <a:ea typeface="Courier New" pitchFamily="-1" charset="0"/>
                <a:cs typeface="Courier New" pitchFamily="-1" charset="0"/>
              </a:rPr>
              <a:t>WHERE </a:t>
            </a:r>
            <a:r>
              <a:rPr lang="de-DE" sz="26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k</a:t>
            </a:r>
            <a:r>
              <a:rPr lang="de-DE" sz="2600" b="1">
                <a:latin typeface="Courier New" pitchFamily="-1" charset="0"/>
                <a:ea typeface="Courier New" pitchFamily="-1" charset="0"/>
                <a:cs typeface="Courier New" pitchFamily="-1" charset="0"/>
              </a:rPr>
              <a:t>.postleitzahl = </a:t>
            </a:r>
            <a:r>
              <a:rPr lang="de-DE" sz="2600" b="1">
                <a:solidFill>
                  <a:srgbClr val="0000FF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o</a:t>
            </a:r>
            <a:r>
              <a:rPr lang="de-DE" sz="2600" b="1">
                <a:latin typeface="Courier New" pitchFamily="-1" charset="0"/>
                <a:ea typeface="Courier New" pitchFamily="-1" charset="0"/>
                <a:cs typeface="Courier New" pitchFamily="-1" charset="0"/>
              </a:rPr>
              <a:t>.postleitzahl</a:t>
            </a:r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609600" y="148319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de-DE" sz="4400">
                <a:latin typeface="+mj-lt"/>
                <a:ea typeface="+mj-ea"/>
                <a:cs typeface="+mj-cs"/>
              </a:rPr>
              <a:t>Aliasse (Kürzel; Singular = "Alias")</a:t>
            </a:r>
            <a:endParaRPr lang="de-DE" sz="4400">
              <a:solidFill>
                <a:srgbClr val="FF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556653" y="4527621"/>
            <a:ext cx="8164014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de-DE" sz="2400"/>
              <a:t>Auf die Tabelle "kunden" können wir ab sofort mit "k" zugreifen</a:t>
            </a:r>
          </a:p>
        </p:txBody>
      </p:sp>
    </p:spTree>
    <p:extLst>
      <p:ext uri="{BB962C8B-B14F-4D97-AF65-F5344CB8AC3E}">
        <p14:creationId xmlns:p14="http://schemas.microsoft.com/office/powerpoint/2010/main" val="34946148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Inhaltsplatzhalter 2"/>
          <p:cNvSpPr>
            <a:spLocks noGrp="1"/>
          </p:cNvSpPr>
          <p:nvPr>
            <p:ph idx="1"/>
          </p:nvPr>
        </p:nvSpPr>
        <p:spPr>
          <a:xfrm>
            <a:off x="0" y="1290638"/>
            <a:ext cx="8720667" cy="2620962"/>
          </a:xfrm>
        </p:spPr>
        <p:txBody>
          <a:bodyPr/>
          <a:lstStyle/>
          <a:p>
            <a:pPr eaLnBrk="1" hangingPunct="1">
              <a:buNone/>
            </a:pPr>
            <a:r>
              <a:rPr lang="de-DE" sz="2600" b="1" dirty="0">
                <a:latin typeface="Courier New" pitchFamily="-1" charset="0"/>
                <a:ea typeface="Courier New" pitchFamily="-1" charset="0"/>
                <a:cs typeface="Courier New" pitchFamily="-1" charset="0"/>
              </a:rPr>
              <a:t>SELECT </a:t>
            </a:r>
          </a:p>
          <a:p>
            <a:pPr lvl="0" eaLnBrk="1" hangingPunct="1">
              <a:buNone/>
            </a:pPr>
            <a:r>
              <a:rPr lang="de-DE" sz="2600" b="1" dirty="0">
                <a:latin typeface="Courier New" pitchFamily="-1" charset="0"/>
                <a:ea typeface="Courier New" pitchFamily="-1" charset="0"/>
                <a:cs typeface="Courier New" pitchFamily="-1" charset="0"/>
              </a:rPr>
              <a:t>		</a:t>
            </a:r>
            <a:r>
              <a:rPr lang="de-DE" sz="26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k</a:t>
            </a:r>
            <a:r>
              <a:rPr lang="de-DE" sz="2600" b="1" dirty="0">
                <a:latin typeface="Courier New" pitchFamily="-1" charset="0"/>
                <a:ea typeface="Courier New" pitchFamily="-1" charset="0"/>
                <a:cs typeface="Courier New" pitchFamily="-1" charset="0"/>
              </a:rPr>
              <a:t>.name, </a:t>
            </a:r>
            <a:r>
              <a:rPr lang="de-DE" sz="2600" b="1" dirty="0">
                <a:solidFill>
                  <a:srgbClr val="0000FF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o</a:t>
            </a:r>
            <a:r>
              <a:rPr lang="de-DE" sz="2600" b="1" dirty="0">
                <a:latin typeface="Courier New" pitchFamily="-1" charset="0"/>
                <a:ea typeface="Courier New" pitchFamily="-1" charset="0"/>
                <a:cs typeface="Courier New" pitchFamily="-1" charset="0"/>
              </a:rPr>
              <a:t>.name</a:t>
            </a:r>
          </a:p>
          <a:p>
            <a:pPr lvl="0" eaLnBrk="1" hangingPunct="1">
              <a:buNone/>
            </a:pPr>
            <a:r>
              <a:rPr lang="de-DE" sz="2600" b="1" dirty="0">
                <a:latin typeface="Courier New" pitchFamily="-1" charset="0"/>
                <a:ea typeface="Courier New" pitchFamily="-1" charset="0"/>
                <a:cs typeface="Courier New" pitchFamily="-1" charset="0"/>
              </a:rPr>
              <a:t>FROM </a:t>
            </a:r>
          </a:p>
          <a:p>
            <a:pPr eaLnBrk="1" hangingPunct="1">
              <a:buNone/>
            </a:pPr>
            <a:r>
              <a:rPr lang="de-DE" sz="26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	</a:t>
            </a:r>
            <a:r>
              <a:rPr lang="de-DE" sz="2600" b="1" dirty="0" err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kunden</a:t>
            </a:r>
            <a:r>
              <a:rPr lang="de-DE" sz="26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AS k</a:t>
            </a:r>
            <a:r>
              <a:rPr lang="de-DE" sz="2600" b="1" dirty="0">
                <a:latin typeface="Courier New" pitchFamily="-1" charset="0"/>
                <a:ea typeface="Courier New" pitchFamily="-1" charset="0"/>
                <a:cs typeface="Courier New" pitchFamily="-1" charset="0"/>
              </a:rPr>
              <a:t>, </a:t>
            </a:r>
            <a:r>
              <a:rPr lang="de-DE" sz="2600" b="1" dirty="0">
                <a:solidFill>
                  <a:srgbClr val="0000FF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orte AS o</a:t>
            </a:r>
          </a:p>
          <a:p>
            <a:pPr eaLnBrk="1" hangingPunct="1">
              <a:buNone/>
            </a:pPr>
            <a:r>
              <a:rPr lang="de-DE" sz="2600" b="1" dirty="0">
                <a:latin typeface="Courier New" pitchFamily="-1" charset="0"/>
                <a:ea typeface="Courier New" pitchFamily="-1" charset="0"/>
                <a:cs typeface="Courier New" pitchFamily="-1" charset="0"/>
              </a:rPr>
              <a:t>WHERE </a:t>
            </a:r>
            <a:r>
              <a:rPr lang="de-DE" sz="2600" b="1" dirty="0" err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k</a:t>
            </a:r>
            <a:r>
              <a:rPr lang="de-DE" sz="2600" b="1" dirty="0" err="1">
                <a:latin typeface="Courier New" pitchFamily="-1" charset="0"/>
                <a:ea typeface="Courier New" pitchFamily="-1" charset="0"/>
                <a:cs typeface="Courier New" pitchFamily="-1" charset="0"/>
              </a:rPr>
              <a:t>.postleitzahl</a:t>
            </a:r>
            <a:r>
              <a:rPr lang="de-DE" sz="2600" b="1" dirty="0">
                <a:latin typeface="Courier New" pitchFamily="-1" charset="0"/>
                <a:ea typeface="Courier New" pitchFamily="-1" charset="0"/>
                <a:cs typeface="Courier New" pitchFamily="-1" charset="0"/>
              </a:rPr>
              <a:t> = </a:t>
            </a:r>
            <a:r>
              <a:rPr lang="de-DE" sz="2600" b="1" dirty="0" err="1">
                <a:solidFill>
                  <a:srgbClr val="0000FF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o</a:t>
            </a:r>
            <a:r>
              <a:rPr lang="de-DE" sz="2600" b="1" dirty="0" err="1">
                <a:latin typeface="Courier New" pitchFamily="-1" charset="0"/>
                <a:ea typeface="Courier New" pitchFamily="-1" charset="0"/>
                <a:cs typeface="Courier New" pitchFamily="-1" charset="0"/>
              </a:rPr>
              <a:t>.postleitzahl</a:t>
            </a:r>
            <a:endParaRPr lang="de-DE" sz="2600" b="1" dirty="0"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de-DE" sz="4400">
                <a:latin typeface="+mj-lt"/>
                <a:ea typeface="+mj-ea"/>
                <a:cs typeface="+mj-cs"/>
              </a:rPr>
              <a:t>Aliasse</a:t>
            </a:r>
            <a:endParaRPr lang="de-DE" sz="4400">
              <a:solidFill>
                <a:srgbClr val="FF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228600" y="4038600"/>
            <a:ext cx="6595789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/>
              <a:t>Wenn Aliasse definiert werden, müssen sie verwendet werden!</a:t>
            </a:r>
          </a:p>
          <a:p>
            <a:r>
              <a:rPr lang="de-DE"/>
              <a:t>FALSCH:</a:t>
            </a:r>
          </a:p>
          <a:p>
            <a:r>
              <a:rPr lang="de-DE">
                <a:latin typeface="Courier New"/>
                <a:cs typeface="Courier New"/>
              </a:rPr>
              <a:t>SELECT</a:t>
            </a:r>
          </a:p>
          <a:p>
            <a:r>
              <a:rPr lang="de-DE">
                <a:latin typeface="Courier New"/>
                <a:cs typeface="Courier New"/>
              </a:rPr>
              <a:t>	</a:t>
            </a:r>
            <a:r>
              <a:rPr lang="de-DE">
                <a:solidFill>
                  <a:srgbClr val="0000FF"/>
                </a:solidFill>
                <a:latin typeface="Courier New"/>
                <a:cs typeface="Courier New"/>
              </a:rPr>
              <a:t>kunden.name</a:t>
            </a:r>
            <a:r>
              <a:rPr lang="de-DE">
                <a:latin typeface="Courier New"/>
                <a:cs typeface="Courier New"/>
              </a:rPr>
              <a:t>, orte.name</a:t>
            </a:r>
          </a:p>
          <a:p>
            <a:r>
              <a:rPr lang="de-DE">
                <a:latin typeface="Courier New"/>
                <a:cs typeface="Courier New"/>
              </a:rPr>
              <a:t>FROM</a:t>
            </a:r>
          </a:p>
          <a:p>
            <a:r>
              <a:rPr lang="de-DE">
                <a:latin typeface="Courier New"/>
                <a:cs typeface="Courier New"/>
              </a:rPr>
              <a:t>	</a:t>
            </a:r>
            <a:r>
              <a:rPr lang="de-DE">
                <a:solidFill>
                  <a:srgbClr val="0000FF"/>
                </a:solidFill>
                <a:latin typeface="Courier New"/>
                <a:cs typeface="Courier New"/>
              </a:rPr>
              <a:t>kunden AS k</a:t>
            </a:r>
            <a:r>
              <a:rPr lang="de-DE">
                <a:latin typeface="Courier New"/>
                <a:cs typeface="Courier New"/>
              </a:rPr>
              <a:t>, orte as o</a:t>
            </a:r>
          </a:p>
          <a:p>
            <a:r>
              <a:rPr lang="de-DE">
                <a:latin typeface="Courier New"/>
                <a:cs typeface="Courier New"/>
              </a:rPr>
              <a:t>WHERE</a:t>
            </a:r>
          </a:p>
          <a:p>
            <a:r>
              <a:rPr lang="de-DE">
                <a:latin typeface="Courier New"/>
                <a:cs typeface="Courier New"/>
              </a:rPr>
              <a:t>	k.postleitzahl = o.postleitzahl</a:t>
            </a:r>
          </a:p>
          <a:p>
            <a:r>
              <a:rPr lang="de-DE"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Inhaltsplatzhalter 2"/>
          <p:cNvSpPr>
            <a:spLocks noGrp="1"/>
          </p:cNvSpPr>
          <p:nvPr>
            <p:ph idx="1"/>
          </p:nvPr>
        </p:nvSpPr>
        <p:spPr>
          <a:xfrm>
            <a:off x="0" y="1290638"/>
            <a:ext cx="8720667" cy="2620962"/>
          </a:xfrm>
        </p:spPr>
        <p:txBody>
          <a:bodyPr/>
          <a:lstStyle/>
          <a:p>
            <a:pPr eaLnBrk="1" hangingPunct="1">
              <a:buNone/>
            </a:pPr>
            <a:r>
              <a:rPr lang="de-DE" sz="2600" b="1" dirty="0">
                <a:latin typeface="Courier New" pitchFamily="-1" charset="0"/>
                <a:ea typeface="Courier New" pitchFamily="-1" charset="0"/>
                <a:cs typeface="Courier New" pitchFamily="-1" charset="0"/>
              </a:rPr>
              <a:t>SELECT </a:t>
            </a:r>
          </a:p>
          <a:p>
            <a:pPr lvl="0" eaLnBrk="1" hangingPunct="1">
              <a:buNone/>
            </a:pPr>
            <a:r>
              <a:rPr lang="de-DE" sz="2600" b="1" dirty="0">
                <a:latin typeface="Courier New" pitchFamily="-1" charset="0"/>
                <a:ea typeface="Courier New" pitchFamily="-1" charset="0"/>
                <a:cs typeface="Courier New" pitchFamily="-1" charset="0"/>
              </a:rPr>
              <a:t>		</a:t>
            </a:r>
            <a:r>
              <a:rPr lang="de-DE" sz="26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k</a:t>
            </a:r>
            <a:r>
              <a:rPr lang="de-DE" sz="2600" b="1" dirty="0">
                <a:latin typeface="Courier New" pitchFamily="-1" charset="0"/>
                <a:ea typeface="Courier New" pitchFamily="-1" charset="0"/>
                <a:cs typeface="Courier New" pitchFamily="-1" charset="0"/>
              </a:rPr>
              <a:t>.name, </a:t>
            </a:r>
            <a:r>
              <a:rPr lang="de-DE" sz="2600" b="1" dirty="0" err="1">
                <a:solidFill>
                  <a:srgbClr val="0000FF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o</a:t>
            </a:r>
            <a:r>
              <a:rPr lang="de-DE" sz="2600" b="1" dirty="0" err="1">
                <a:latin typeface="Courier New" pitchFamily="-1" charset="0"/>
                <a:ea typeface="Courier New" pitchFamily="-1" charset="0"/>
                <a:cs typeface="Courier New" pitchFamily="-1" charset="0"/>
              </a:rPr>
              <a:t>.</a:t>
            </a:r>
            <a:r>
              <a:rPr lang="de-DE" sz="2600" b="1" dirty="0" err="1">
                <a:solidFill>
                  <a:srgbClr val="008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postleitzahl</a:t>
            </a:r>
            <a:r>
              <a:rPr lang="de-DE" sz="2600" b="1" dirty="0">
                <a:latin typeface="Courier New" pitchFamily="-1" charset="0"/>
                <a:ea typeface="Courier New" pitchFamily="-1" charset="0"/>
                <a:cs typeface="Courier New" pitchFamily="-1" charset="0"/>
              </a:rPr>
              <a:t> AS </a:t>
            </a:r>
            <a:r>
              <a:rPr lang="de-DE" sz="2600" b="1" dirty="0" err="1">
                <a:solidFill>
                  <a:srgbClr val="008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plz</a:t>
            </a:r>
            <a:endParaRPr lang="de-DE" sz="2600" b="1" dirty="0">
              <a:solidFill>
                <a:srgbClr val="008000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lvl="0" eaLnBrk="1" hangingPunct="1">
              <a:buNone/>
            </a:pPr>
            <a:r>
              <a:rPr lang="de-DE" sz="2600" b="1" dirty="0">
                <a:latin typeface="Courier New" pitchFamily="-1" charset="0"/>
                <a:ea typeface="Courier New" pitchFamily="-1" charset="0"/>
                <a:cs typeface="Courier New" pitchFamily="-1" charset="0"/>
              </a:rPr>
              <a:t>FROM </a:t>
            </a:r>
          </a:p>
          <a:p>
            <a:pPr eaLnBrk="1" hangingPunct="1">
              <a:buNone/>
            </a:pPr>
            <a:r>
              <a:rPr lang="de-DE" sz="26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	</a:t>
            </a:r>
            <a:r>
              <a:rPr lang="de-DE" sz="2600" b="1" dirty="0" err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kunden</a:t>
            </a:r>
            <a:r>
              <a:rPr lang="de-DE" sz="26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AS k</a:t>
            </a:r>
            <a:r>
              <a:rPr lang="de-DE" sz="2600" b="1" dirty="0">
                <a:latin typeface="Courier New" pitchFamily="-1" charset="0"/>
                <a:ea typeface="Courier New" pitchFamily="-1" charset="0"/>
                <a:cs typeface="Courier New" pitchFamily="-1" charset="0"/>
              </a:rPr>
              <a:t>, </a:t>
            </a:r>
            <a:r>
              <a:rPr lang="de-DE" sz="2600" b="1" dirty="0">
                <a:solidFill>
                  <a:srgbClr val="0000FF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orte AS o</a:t>
            </a:r>
          </a:p>
          <a:p>
            <a:pPr eaLnBrk="1" hangingPunct="1">
              <a:buNone/>
            </a:pPr>
            <a:r>
              <a:rPr lang="de-DE" sz="2600" b="1" dirty="0">
                <a:latin typeface="Courier New" pitchFamily="-1" charset="0"/>
                <a:ea typeface="Courier New" pitchFamily="-1" charset="0"/>
                <a:cs typeface="Courier New" pitchFamily="-1" charset="0"/>
              </a:rPr>
              <a:t>WHERE </a:t>
            </a:r>
            <a:r>
              <a:rPr lang="de-DE" sz="2600" b="1" dirty="0" err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k</a:t>
            </a:r>
            <a:r>
              <a:rPr lang="de-DE" sz="2600" b="1" dirty="0" err="1">
                <a:latin typeface="Courier New" pitchFamily="-1" charset="0"/>
                <a:ea typeface="Courier New" pitchFamily="-1" charset="0"/>
                <a:cs typeface="Courier New" pitchFamily="-1" charset="0"/>
              </a:rPr>
              <a:t>.postleitzahl</a:t>
            </a:r>
            <a:r>
              <a:rPr lang="de-DE" sz="2600" b="1" dirty="0">
                <a:latin typeface="Courier New" pitchFamily="-1" charset="0"/>
                <a:ea typeface="Courier New" pitchFamily="-1" charset="0"/>
                <a:cs typeface="Courier New" pitchFamily="-1" charset="0"/>
              </a:rPr>
              <a:t> = </a:t>
            </a:r>
            <a:r>
              <a:rPr lang="de-DE" sz="2600" b="1" dirty="0" err="1">
                <a:solidFill>
                  <a:srgbClr val="0000FF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o</a:t>
            </a:r>
            <a:r>
              <a:rPr lang="de-DE" sz="2600" b="1" dirty="0" err="1">
                <a:latin typeface="Courier New" pitchFamily="-1" charset="0"/>
                <a:ea typeface="Courier New" pitchFamily="-1" charset="0"/>
                <a:cs typeface="Courier New" pitchFamily="-1" charset="0"/>
              </a:rPr>
              <a:t>.postleitzahl</a:t>
            </a:r>
            <a:endParaRPr lang="de-DE" sz="2600" b="1" dirty="0"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de-DE" sz="4400">
                <a:latin typeface="+mj-lt"/>
                <a:ea typeface="+mj-ea"/>
                <a:cs typeface="+mj-cs"/>
              </a:rPr>
              <a:t>Aliasse</a:t>
            </a:r>
            <a:endParaRPr lang="de-DE" sz="4400">
              <a:solidFill>
                <a:srgbClr val="FF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228600" y="427038"/>
            <a:ext cx="3058888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de-DE"/>
              <a:t>Auch möglich bei Attributen:</a:t>
            </a:r>
          </a:p>
        </p:txBody>
      </p:sp>
      <p:sp>
        <p:nvSpPr>
          <p:cNvPr id="5" name="Textfeld 1"/>
          <p:cNvSpPr txBox="1"/>
          <p:nvPr/>
        </p:nvSpPr>
        <p:spPr>
          <a:xfrm>
            <a:off x="228600" y="4775200"/>
            <a:ext cx="7652351" cy="120032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>
            <a:defPPr>
              <a:defRPr lang="de-DE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400" dirty="0"/>
              <a:t>Im SQL Befehl kann </a:t>
            </a:r>
            <a:r>
              <a:rPr lang="de-DE" sz="2400" dirty="0" err="1"/>
              <a:t>plz</a:t>
            </a:r>
            <a:r>
              <a:rPr lang="de-DE" sz="2400" dirty="0"/>
              <a:t> nicht verwendet werden, aber in der</a:t>
            </a:r>
          </a:p>
          <a:p>
            <a:r>
              <a:rPr lang="de-DE" sz="2400" dirty="0"/>
              <a:t>Tabellenüberschrift wird jetzt </a:t>
            </a:r>
            <a:r>
              <a:rPr lang="de-DE" sz="2400" i="1" dirty="0" err="1"/>
              <a:t>plz</a:t>
            </a:r>
            <a:r>
              <a:rPr lang="de-DE" sz="2400" dirty="0"/>
              <a:t> anstelle von </a:t>
            </a:r>
            <a:r>
              <a:rPr lang="de-DE" sz="2400" i="1" dirty="0" err="1"/>
              <a:t>postleitzahl</a:t>
            </a:r>
            <a:r>
              <a:rPr lang="de-DE" sz="2400" dirty="0"/>
              <a:t> </a:t>
            </a:r>
          </a:p>
          <a:p>
            <a:r>
              <a:rPr lang="de-DE" sz="2400" dirty="0"/>
              <a:t>angezeigt.</a:t>
            </a:r>
          </a:p>
        </p:txBody>
      </p:sp>
    </p:spTree>
    <p:extLst>
      <p:ext uri="{BB962C8B-B14F-4D97-AF65-F5344CB8AC3E}">
        <p14:creationId xmlns:p14="http://schemas.microsoft.com/office/powerpoint/2010/main" val="26439955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Inhaltsplatzhalter 2"/>
          <p:cNvSpPr>
            <a:spLocks noGrp="1"/>
          </p:cNvSpPr>
          <p:nvPr>
            <p:ph idx="1"/>
          </p:nvPr>
        </p:nvSpPr>
        <p:spPr>
          <a:xfrm>
            <a:off x="0" y="1825853"/>
            <a:ext cx="8720667" cy="2620962"/>
          </a:xfrm>
        </p:spPr>
        <p:txBody>
          <a:bodyPr/>
          <a:lstStyle/>
          <a:p>
            <a:pPr eaLnBrk="1" hangingPunct="1">
              <a:buNone/>
            </a:pPr>
            <a:r>
              <a:rPr lang="de-DE" sz="2600" b="1">
                <a:latin typeface="Courier New" pitchFamily="-1" charset="0"/>
                <a:ea typeface="Courier New" pitchFamily="-1" charset="0"/>
                <a:cs typeface="Courier New" pitchFamily="-1" charset="0"/>
              </a:rPr>
              <a:t>SELECT </a:t>
            </a:r>
          </a:p>
          <a:p>
            <a:pPr lvl="0" eaLnBrk="1" hangingPunct="1">
              <a:buNone/>
            </a:pPr>
            <a:r>
              <a:rPr lang="de-DE" sz="2600" b="1">
                <a:latin typeface="Courier New" pitchFamily="-1" charset="0"/>
                <a:ea typeface="Courier New" pitchFamily="-1" charset="0"/>
                <a:cs typeface="Courier New" pitchFamily="-1" charset="0"/>
              </a:rPr>
              <a:t>		</a:t>
            </a:r>
            <a:r>
              <a:rPr lang="de-DE" sz="26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k</a:t>
            </a:r>
            <a:r>
              <a:rPr lang="de-DE" sz="2600" b="1">
                <a:latin typeface="Courier New" pitchFamily="-1" charset="0"/>
                <a:ea typeface="Courier New" pitchFamily="-1" charset="0"/>
                <a:cs typeface="Courier New" pitchFamily="-1" charset="0"/>
              </a:rPr>
              <a:t>.name, </a:t>
            </a:r>
            <a:r>
              <a:rPr lang="de-DE" sz="2600" b="1">
                <a:solidFill>
                  <a:srgbClr val="0000FF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o</a:t>
            </a:r>
            <a:r>
              <a:rPr lang="de-DE" sz="2600" b="1">
                <a:latin typeface="Courier New" pitchFamily="-1" charset="0"/>
                <a:ea typeface="Courier New" pitchFamily="-1" charset="0"/>
                <a:cs typeface="Courier New" pitchFamily="-1" charset="0"/>
              </a:rPr>
              <a:t>.</a:t>
            </a:r>
            <a:r>
              <a:rPr lang="de-DE" sz="2600" b="1">
                <a:solidFill>
                  <a:srgbClr val="008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postleitzahl</a:t>
            </a:r>
            <a:r>
              <a:rPr lang="de-DE" sz="2600" b="1">
                <a:latin typeface="Courier New" pitchFamily="-1" charset="0"/>
                <a:ea typeface="Courier New" pitchFamily="-1" charset="0"/>
                <a:cs typeface="Courier New" pitchFamily="-1" charset="0"/>
              </a:rPr>
              <a:t> </a:t>
            </a:r>
            <a:r>
              <a:rPr lang="de-DE" sz="2600" b="1">
                <a:solidFill>
                  <a:srgbClr val="008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plz</a:t>
            </a:r>
          </a:p>
          <a:p>
            <a:pPr lvl="0" eaLnBrk="1" hangingPunct="1">
              <a:buNone/>
            </a:pPr>
            <a:r>
              <a:rPr lang="de-DE" sz="2600" b="1">
                <a:latin typeface="Courier New" pitchFamily="-1" charset="0"/>
                <a:ea typeface="Courier New" pitchFamily="-1" charset="0"/>
                <a:cs typeface="Courier New" pitchFamily="-1" charset="0"/>
              </a:rPr>
              <a:t>FROM </a:t>
            </a:r>
          </a:p>
          <a:p>
            <a:pPr eaLnBrk="1" hangingPunct="1">
              <a:buNone/>
            </a:pPr>
            <a:r>
              <a:rPr lang="de-DE" sz="26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	kunden k</a:t>
            </a:r>
            <a:r>
              <a:rPr lang="de-DE" sz="2600" b="1">
                <a:latin typeface="Courier New" pitchFamily="-1" charset="0"/>
                <a:ea typeface="Courier New" pitchFamily="-1" charset="0"/>
                <a:cs typeface="Courier New" pitchFamily="-1" charset="0"/>
              </a:rPr>
              <a:t>, </a:t>
            </a:r>
            <a:r>
              <a:rPr lang="de-DE" sz="2600" b="1">
                <a:solidFill>
                  <a:srgbClr val="0000FF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orte o</a:t>
            </a:r>
          </a:p>
          <a:p>
            <a:pPr eaLnBrk="1" hangingPunct="1">
              <a:buNone/>
            </a:pPr>
            <a:r>
              <a:rPr lang="de-DE" sz="2600" b="1">
                <a:latin typeface="Courier New" pitchFamily="-1" charset="0"/>
                <a:ea typeface="Courier New" pitchFamily="-1" charset="0"/>
                <a:cs typeface="Courier New" pitchFamily="-1" charset="0"/>
              </a:rPr>
              <a:t>WHERE </a:t>
            </a:r>
            <a:r>
              <a:rPr lang="de-DE" sz="26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k</a:t>
            </a:r>
            <a:r>
              <a:rPr lang="de-DE" sz="2600" b="1">
                <a:latin typeface="Courier New" pitchFamily="-1" charset="0"/>
                <a:ea typeface="Courier New" pitchFamily="-1" charset="0"/>
                <a:cs typeface="Courier New" pitchFamily="-1" charset="0"/>
              </a:rPr>
              <a:t>.postleitzahl = </a:t>
            </a:r>
            <a:r>
              <a:rPr lang="de-DE" sz="2600" b="1">
                <a:solidFill>
                  <a:srgbClr val="0000FF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o</a:t>
            </a:r>
            <a:r>
              <a:rPr lang="de-DE" sz="2600" b="1">
                <a:latin typeface="Courier New" pitchFamily="-1" charset="0"/>
                <a:ea typeface="Courier New" pitchFamily="-1" charset="0"/>
                <a:cs typeface="Courier New" pitchFamily="-1" charset="0"/>
              </a:rPr>
              <a:t>.postleitzahl</a:t>
            </a:r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de-DE" sz="4400">
                <a:latin typeface="+mj-lt"/>
                <a:ea typeface="+mj-ea"/>
                <a:cs typeface="+mj-cs"/>
              </a:rPr>
              <a:t>Schlüsselwort AS</a:t>
            </a:r>
            <a:endParaRPr lang="de-DE" sz="4400">
              <a:solidFill>
                <a:srgbClr val="FF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1563582" y="1339205"/>
            <a:ext cx="6271819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de-DE" sz="2400"/>
              <a:t>Das Schlüsselwort AS kann weggelassen werden:</a:t>
            </a:r>
          </a:p>
        </p:txBody>
      </p:sp>
    </p:spTree>
    <p:extLst>
      <p:ext uri="{BB962C8B-B14F-4D97-AF65-F5344CB8AC3E}">
        <p14:creationId xmlns:p14="http://schemas.microsoft.com/office/powerpoint/2010/main" val="14448814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de-DE" sz="4400">
                <a:latin typeface="+mj-lt"/>
                <a:ea typeface="+mj-ea"/>
                <a:cs typeface="+mj-cs"/>
              </a:rPr>
              <a:t>Übung</a:t>
            </a:r>
            <a:endParaRPr lang="de-DE" sz="4400">
              <a:solidFill>
                <a:srgbClr val="FF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1817582" y="1371146"/>
            <a:ext cx="4601068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de-DE" sz="2400" dirty="0"/>
              <a:t>Finde die Fehler in dieser Abfrage:</a:t>
            </a:r>
          </a:p>
        </p:txBody>
      </p:sp>
      <p:pic>
        <p:nvPicPr>
          <p:cNvPr id="3" name="Bild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66257"/>
            <a:ext cx="9144000" cy="3120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15712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de-DE" sz="4400">
                <a:latin typeface="+mj-lt"/>
                <a:ea typeface="+mj-ea"/>
                <a:cs typeface="+mj-cs"/>
              </a:rPr>
              <a:t>Lösung:</a:t>
            </a:r>
            <a:endParaRPr lang="de-DE" sz="4400">
              <a:solidFill>
                <a:srgbClr val="FF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1817581" y="1371146"/>
            <a:ext cx="5709215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e-DE" sz="2400" dirty="0"/>
              <a:t>Finde die Fehler in dieser Abfrage: 2 Fehler</a:t>
            </a:r>
          </a:p>
        </p:txBody>
      </p:sp>
      <p:pic>
        <p:nvPicPr>
          <p:cNvPr id="3" name="Bild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66257"/>
            <a:ext cx="9144000" cy="3120356"/>
          </a:xfrm>
          <a:prstGeom prst="rect">
            <a:avLst/>
          </a:prstGeom>
        </p:spPr>
      </p:pic>
      <p:sp>
        <p:nvSpPr>
          <p:cNvPr id="2" name="Oval 1"/>
          <p:cNvSpPr/>
          <p:nvPr/>
        </p:nvSpPr>
        <p:spPr>
          <a:xfrm>
            <a:off x="537029" y="2276929"/>
            <a:ext cx="1785257" cy="807357"/>
          </a:xfrm>
          <a:prstGeom prst="ellipse">
            <a:avLst/>
          </a:prstGeom>
          <a:noFill/>
          <a:ln w="7620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Oval 5"/>
          <p:cNvSpPr/>
          <p:nvPr/>
        </p:nvSpPr>
        <p:spPr>
          <a:xfrm>
            <a:off x="3918858" y="3842658"/>
            <a:ext cx="950686" cy="807357"/>
          </a:xfrm>
          <a:prstGeom prst="ellipse">
            <a:avLst/>
          </a:prstGeom>
          <a:noFill/>
          <a:ln w="7620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45827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302</Words>
  <Application>Microsoft Office PowerPoint</Application>
  <PresentationFormat>Bildschirmpräsentation (4:3)</PresentationFormat>
  <Paragraphs>64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4" baseType="lpstr">
      <vt:lpstr>Arial</vt:lpstr>
      <vt:lpstr>Calibri</vt:lpstr>
      <vt:lpstr>Courier New</vt:lpstr>
      <vt:lpstr>Office-Design</vt:lpstr>
      <vt:lpstr>MySQL: Alias / Schlüsselwort AS 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mySQL: Felddatentypen</dc:title>
  <dc:creator>Gunnar Johannesmeyer</dc:creator>
  <cp:lastModifiedBy>Gunnar Johannesmeyer</cp:lastModifiedBy>
  <cp:revision>72</cp:revision>
  <cp:lastPrinted>2009-10-14T08:49:36Z</cp:lastPrinted>
  <dcterms:created xsi:type="dcterms:W3CDTF">2012-11-11T19:05:35Z</dcterms:created>
  <dcterms:modified xsi:type="dcterms:W3CDTF">2021-01-27T14:04:34Z</dcterms:modified>
</cp:coreProperties>
</file>