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311" r:id="rId4"/>
    <p:sldId id="312" r:id="rId5"/>
    <p:sldId id="257" r:id="rId6"/>
    <p:sldId id="273" r:id="rId7"/>
    <p:sldId id="258" r:id="rId8"/>
    <p:sldId id="310" r:id="rId9"/>
    <p:sldId id="304" r:id="rId10"/>
    <p:sldId id="305" r:id="rId11"/>
    <p:sldId id="306" r:id="rId12"/>
    <p:sldId id="307" r:id="rId13"/>
    <p:sldId id="308" r:id="rId14"/>
    <p:sldId id="300" r:id="rId15"/>
    <p:sldId id="298" r:id="rId16"/>
    <p:sldId id="309" r:id="rId17"/>
    <p:sldId id="299" r:id="rId1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09AF-3293-A14E-A686-9A6861BE962B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BD51-F639-6543-B92E-F6AC3893CE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4E64-E117-D341-90F5-A6346A4FDD08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15AB-3DED-2147-81F1-8F67675AC5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E54B-E83E-4149-A96D-D3FB319844F9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81D4-A792-A044-91FD-13759035D1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822A-46BC-E643-A22F-92A160CB5545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4267-15A7-0445-AE0E-9454BE28E4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A919-F404-8040-89BC-B5D02571C1F1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0B82-0867-9042-970A-64CFD4E887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2A6C-F535-7342-8810-BE87E9AD52E7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96AF-4237-8A4C-B47D-1DF48A66BB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4F6C-0733-FB43-B36E-7582557B8D89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11D7-AEB5-6943-8703-62F5252B8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3F08-9B78-7E4F-BDFA-BF5301D7BCA6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B968-6DE2-BF45-929C-091F0BA33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A865-6792-1A4A-BDED-E5ABE774CB0F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BF54-E4E7-7F49-BFA9-6E92F89470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7D85-7763-C64D-9990-0A92FF4B3BD2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334A-420A-B245-A1A3-AC84E00FF3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BA3C-DDA2-D049-8E67-414589139CB2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9C1A-1DB4-B44D-83B7-22063DC1EE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5E723E-8FD1-2F4F-9F1C-14BA4055494C}" type="datetime1">
              <a:rPr lang="de-DE"/>
              <a:pPr>
                <a:defRPr/>
              </a:pPr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441EF-E3B2-9F46-9362-FCE0C1E258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7427913" y="6637338"/>
            <a:ext cx="18049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rPr>
              <a:t>www.informatikzentrale.de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1644383"/>
            <a:ext cx="7772400" cy="1956067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SQL</a:t>
            </a:r>
            <a:br>
              <a:rPr lang="de-DE" dirty="0">
                <a:ea typeface="ＭＳ Ｐゴシック" pitchFamily="-1" charset="-128"/>
                <a:cs typeface="ＭＳ Ｐゴシック" pitchFamily="-1" charset="-128"/>
              </a:rPr>
            </a:br>
            <a:br>
              <a:rPr lang="de-DE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99786"/>
            <a:ext cx="8229600" cy="809852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2"/>
          <a:srcRect t="27759"/>
          <a:stretch/>
        </p:blipFill>
        <p:spPr>
          <a:xfrm>
            <a:off x="371928" y="2794000"/>
            <a:ext cx="8100785" cy="38952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1928" y="725140"/>
            <a:ext cx="656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Bundestag: Wie viele Abgeordnete sitzen hier?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09587" y="1186805"/>
            <a:ext cx="3139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>
                <a:latin typeface="Courier New"/>
                <a:cs typeface="Courier New"/>
              </a:rPr>
              <a:t>SELECT COUNT(*) </a:t>
            </a:r>
          </a:p>
          <a:p>
            <a:r>
              <a:rPr lang="de-DE" sz="2400" b="1">
                <a:latin typeface="Courier New"/>
                <a:cs typeface="Courier New"/>
              </a:rPr>
              <a:t>FROM abgeordnete</a:t>
            </a:r>
          </a:p>
          <a:p>
            <a:endParaRPr lang="de-DE" sz="2400" b="1">
              <a:latin typeface="Courier New"/>
              <a:cs typeface="Courier New"/>
            </a:endParaRPr>
          </a:p>
          <a:p>
            <a:r>
              <a:rPr lang="de-DE" sz="2400" b="1">
                <a:latin typeface="Courier New"/>
                <a:cs typeface="Courier New"/>
              </a:rPr>
              <a:t>-- Ergebnis: 16</a:t>
            </a:r>
          </a:p>
        </p:txBody>
      </p:sp>
    </p:spTree>
    <p:extLst>
      <p:ext uri="{BB962C8B-B14F-4D97-AF65-F5344CB8AC3E}">
        <p14:creationId xmlns:p14="http://schemas.microsoft.com/office/powerpoint/2010/main" val="251330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99786"/>
            <a:ext cx="8229600" cy="809852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2"/>
          <a:srcRect t="27759"/>
          <a:stretch/>
        </p:blipFill>
        <p:spPr>
          <a:xfrm>
            <a:off x="371928" y="2794000"/>
            <a:ext cx="8100785" cy="38952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1928" y="725140"/>
            <a:ext cx="86710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Und wie viele Abgeordnete der einzelnen Parteien sitzen hier?</a:t>
            </a:r>
          </a:p>
          <a:p>
            <a:r>
              <a:rPr lang="de-DE" sz="2400" dirty="0"/>
              <a:t>Farbe "rot"			: ...</a:t>
            </a:r>
          </a:p>
          <a:p>
            <a:r>
              <a:rPr lang="de-DE" sz="2400" dirty="0"/>
              <a:t>Farbe "grün"			: ...</a:t>
            </a:r>
          </a:p>
          <a:p>
            <a:r>
              <a:rPr lang="de-DE" sz="2400" dirty="0"/>
              <a:t>Farbe „schwarz"		: ...</a:t>
            </a:r>
          </a:p>
          <a:p>
            <a:r>
              <a:rPr lang="de-DE" sz="2400" dirty="0"/>
              <a:t>etc.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742982" y="2104469"/>
            <a:ext cx="240101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>
                <a:latin typeface="Courier New"/>
                <a:cs typeface="Courier New"/>
              </a:rPr>
              <a:t>SELECT COUNT(*) </a:t>
            </a:r>
          </a:p>
          <a:p>
            <a:r>
              <a:rPr lang="de-DE" b="1">
                <a:latin typeface="Courier New"/>
                <a:cs typeface="Courier New"/>
              </a:rPr>
              <a:t>FROM abgeordnete</a:t>
            </a:r>
          </a:p>
          <a:p>
            <a:endParaRPr lang="de-DE" b="1">
              <a:latin typeface="Courier New"/>
              <a:cs typeface="Courier New"/>
            </a:endParaRPr>
          </a:p>
          <a:p>
            <a:r>
              <a:rPr lang="de-DE" b="1">
                <a:latin typeface="Courier New"/>
                <a:cs typeface="Courier New"/>
              </a:rPr>
              <a:t>-- Ergebnis: 16</a:t>
            </a:r>
          </a:p>
        </p:txBody>
      </p:sp>
    </p:spTree>
    <p:extLst>
      <p:ext uri="{BB962C8B-B14F-4D97-AF65-F5344CB8AC3E}">
        <p14:creationId xmlns:p14="http://schemas.microsoft.com/office/powerpoint/2010/main" val="3659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99786"/>
            <a:ext cx="8229600" cy="809852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2"/>
          <a:srcRect t="27759"/>
          <a:stretch/>
        </p:blipFill>
        <p:spPr>
          <a:xfrm>
            <a:off x="371928" y="2794000"/>
            <a:ext cx="8100785" cy="38952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1928" y="725140"/>
            <a:ext cx="86710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Und wie viele Abgeordnete der einzelnen Parteien sitzen hier?</a:t>
            </a:r>
          </a:p>
          <a:p>
            <a:r>
              <a:rPr lang="de-DE" sz="2400" dirty="0"/>
              <a:t>Farbe "rot"			: 3</a:t>
            </a:r>
          </a:p>
          <a:p>
            <a:r>
              <a:rPr lang="de-DE" sz="2400" dirty="0"/>
              <a:t>Farbe "grün"			: 2</a:t>
            </a:r>
          </a:p>
          <a:p>
            <a:r>
              <a:rPr lang="de-DE" sz="2400" dirty="0"/>
              <a:t>Farbe „schwarz"		: 2</a:t>
            </a:r>
          </a:p>
          <a:p>
            <a:r>
              <a:rPr lang="de-DE" sz="2400" dirty="0"/>
              <a:t>etc.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742982" y="2104469"/>
            <a:ext cx="240101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>
                <a:latin typeface="Courier New"/>
                <a:cs typeface="Courier New"/>
              </a:rPr>
              <a:t>SELECT COUNT(*) </a:t>
            </a:r>
          </a:p>
          <a:p>
            <a:r>
              <a:rPr lang="de-DE" b="1">
                <a:latin typeface="Courier New"/>
                <a:cs typeface="Courier New"/>
              </a:rPr>
              <a:t>FROM abgeordnete</a:t>
            </a:r>
          </a:p>
          <a:p>
            <a:endParaRPr lang="de-DE" b="1">
              <a:latin typeface="Courier New"/>
              <a:cs typeface="Courier New"/>
            </a:endParaRPr>
          </a:p>
          <a:p>
            <a:r>
              <a:rPr lang="de-DE" b="1">
                <a:latin typeface="Courier New"/>
                <a:cs typeface="Courier New"/>
              </a:rPr>
              <a:t>-- Ergebnis: 16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33501" y="3699289"/>
            <a:ext cx="68580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/>
              <a:t>Wir müssen das Gesamtergebnis</a:t>
            </a:r>
          </a:p>
          <a:p>
            <a:r>
              <a:rPr lang="de-DE" sz="2400"/>
              <a:t>unterteilen nach Farbe:</a:t>
            </a:r>
          </a:p>
          <a:p>
            <a:endParaRPr lang="de-DE" sz="2400"/>
          </a:p>
          <a:p>
            <a:r>
              <a:rPr lang="de-DE" sz="2400" b="1">
                <a:latin typeface="Courier New"/>
                <a:cs typeface="Courier New"/>
              </a:rPr>
              <a:t>SELECT COUNT(*)</a:t>
            </a:r>
          </a:p>
          <a:p>
            <a:r>
              <a:rPr lang="de-DE" sz="2400" b="1">
                <a:latin typeface="Courier New"/>
                <a:cs typeface="Courier New"/>
              </a:rPr>
              <a:t>FROM abgeordnete</a:t>
            </a:r>
          </a:p>
          <a:p>
            <a:r>
              <a:rPr lang="de-DE" sz="6000" b="1">
                <a:solidFill>
                  <a:srgbClr val="FF0000"/>
                </a:solidFill>
                <a:latin typeface="Courier New"/>
                <a:cs typeface="Courier New"/>
              </a:rPr>
              <a:t>GROUP BY farbe</a:t>
            </a:r>
            <a:endParaRPr lang="de-DE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4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8" y="3151663"/>
            <a:ext cx="4779042" cy="99104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6" y="4275805"/>
            <a:ext cx="6941471" cy="256409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09604" y="1147482"/>
            <a:ext cx="7421924" cy="193899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Beispieldatenbank:</a:t>
            </a:r>
          </a:p>
          <a:p>
            <a:r>
              <a:rPr lang="de-DE" sz="2400" dirty="0"/>
              <a:t>Wie viele Personen wohnen in den einzelnen Orten?</a:t>
            </a:r>
          </a:p>
          <a:p>
            <a:endParaRPr lang="de-DE" sz="2400" dirty="0"/>
          </a:p>
          <a:p>
            <a:r>
              <a:rPr lang="de-DE" sz="2400" dirty="0"/>
              <a:t>Wir müssen also die Personen nach Ort aufteilen:</a:t>
            </a:r>
          </a:p>
          <a:p>
            <a:r>
              <a:rPr lang="de-DE" sz="2400" b="1" dirty="0">
                <a:solidFill>
                  <a:srgbClr val="FF0000"/>
                </a:solidFill>
                <a:latin typeface="Courier New"/>
                <a:cs typeface="Courier New"/>
              </a:rPr>
              <a:t>GROUP BY </a:t>
            </a:r>
            <a:r>
              <a:rPr lang="de-DE" sz="2400" b="1" dirty="0" err="1">
                <a:solidFill>
                  <a:srgbClr val="FF0000"/>
                </a:solidFill>
                <a:latin typeface="Courier New"/>
                <a:cs typeface="Courier New"/>
              </a:rPr>
              <a:t>orte.postleitzahl</a:t>
            </a:r>
            <a:endParaRPr lang="de-DE" sz="24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5068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6333" y="1271444"/>
            <a:ext cx="8551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>
                <a:latin typeface="Courier New"/>
                <a:cs typeface="Courier New"/>
              </a:rPr>
              <a:t>SELECT</a:t>
            </a:r>
          </a:p>
          <a:p>
            <a:r>
              <a:rPr lang="de-DE" sz="2200">
                <a:solidFill>
                  <a:srgbClr val="FF0000"/>
                </a:solidFill>
                <a:latin typeface="Courier New"/>
                <a:cs typeface="Courier New"/>
              </a:rPr>
              <a:t>	orte.name, COUNT(*</a:t>
            </a:r>
            <a:r>
              <a:rPr lang="de-DE" sz="2200">
                <a:latin typeface="Courier New"/>
                <a:cs typeface="Courier New"/>
              </a:rPr>
              <a:t>) as anzahlKundenProOrt</a:t>
            </a:r>
          </a:p>
          <a:p>
            <a:r>
              <a:rPr lang="de-DE" sz="2200">
                <a:latin typeface="Courier New"/>
                <a:cs typeface="Courier New"/>
              </a:rPr>
              <a:t>FROM</a:t>
            </a:r>
          </a:p>
          <a:p>
            <a:r>
              <a:rPr lang="de-DE" sz="2200">
                <a:latin typeface="Courier New"/>
                <a:cs typeface="Courier New"/>
              </a:rPr>
              <a:t>	kunden, orte</a:t>
            </a:r>
          </a:p>
          <a:p>
            <a:r>
              <a:rPr lang="de-DE" sz="2200">
                <a:latin typeface="Courier New"/>
                <a:cs typeface="Courier New"/>
              </a:rPr>
              <a:t>WHERE</a:t>
            </a:r>
          </a:p>
          <a:p>
            <a:r>
              <a:rPr lang="de-DE" sz="2200">
                <a:latin typeface="Courier New"/>
                <a:cs typeface="Courier New"/>
              </a:rPr>
              <a:t>	orte.postleitzahl = kunden.ort_postleitzahl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61293" y="3395102"/>
            <a:ext cx="439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 Kunden, die einem Ort zugeordnet sind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25" y="3796111"/>
            <a:ext cx="6036006" cy="151553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66485" y="4932311"/>
            <a:ext cx="8022036" cy="147732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Aber: name "München" ist nicht korrekt</a:t>
            </a:r>
          </a:p>
          <a:p>
            <a:r>
              <a:rPr lang="de-DE" b="1">
                <a:solidFill>
                  <a:schemeClr val="bg1"/>
                </a:solidFill>
              </a:rPr>
              <a:t>(da Ergebnis eine Zusammenfassung ist, wird hier erster Ort angezeigt)</a:t>
            </a:r>
          </a:p>
          <a:p>
            <a:endParaRPr lang="de-DE" b="1">
              <a:solidFill>
                <a:schemeClr val="bg1"/>
              </a:solidFill>
            </a:endParaRPr>
          </a:p>
          <a:p>
            <a:r>
              <a:rPr lang="de-DE" b="1">
                <a:solidFill>
                  <a:schemeClr val="bg1"/>
                </a:solidFill>
              </a:rPr>
              <a:t>Was wir wollen:</a:t>
            </a:r>
          </a:p>
          <a:p>
            <a:r>
              <a:rPr lang="de-DE" b="1">
                <a:solidFill>
                  <a:schemeClr val="bg1"/>
                </a:solidFill>
              </a:rPr>
              <a:t>Das Gesamtergebnis nach Orten gruppieren (München, Freiburg ...)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13076" y="948278"/>
            <a:ext cx="3363796" cy="6463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b="1"/>
              <a:t>Achtung: Fehler!</a:t>
            </a:r>
          </a:p>
        </p:txBody>
      </p:sp>
    </p:spTree>
    <p:extLst>
      <p:ext uri="{BB962C8B-B14F-4D97-AF65-F5344CB8AC3E}">
        <p14:creationId xmlns:p14="http://schemas.microsoft.com/office/powerpoint/2010/main" val="339907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6333" y="1271444"/>
            <a:ext cx="8551334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>
                <a:latin typeface="Courier New"/>
                <a:cs typeface="Courier New"/>
              </a:rPr>
              <a:t>SELECT</a:t>
            </a:r>
          </a:p>
          <a:p>
            <a:r>
              <a:rPr lang="de-DE" sz="2200">
                <a:solidFill>
                  <a:srgbClr val="FF0000"/>
                </a:solidFill>
                <a:latin typeface="Courier New"/>
                <a:cs typeface="Courier New"/>
              </a:rPr>
              <a:t>	orte.name, COUNT(*</a:t>
            </a:r>
            <a:r>
              <a:rPr lang="de-DE" sz="2200">
                <a:latin typeface="Courier New"/>
                <a:cs typeface="Courier New"/>
              </a:rPr>
              <a:t>) as anzahlKundenProOrt</a:t>
            </a:r>
          </a:p>
          <a:p>
            <a:r>
              <a:rPr lang="de-DE" sz="2200">
                <a:latin typeface="Courier New"/>
                <a:cs typeface="Courier New"/>
              </a:rPr>
              <a:t>FROM</a:t>
            </a:r>
          </a:p>
          <a:p>
            <a:r>
              <a:rPr lang="de-DE" sz="2200">
                <a:latin typeface="Courier New"/>
                <a:cs typeface="Courier New"/>
              </a:rPr>
              <a:t>	kunden, orte</a:t>
            </a:r>
          </a:p>
          <a:p>
            <a:r>
              <a:rPr lang="de-DE" sz="2200">
                <a:latin typeface="Courier New"/>
                <a:cs typeface="Courier New"/>
              </a:rPr>
              <a:t>WHERE</a:t>
            </a:r>
          </a:p>
          <a:p>
            <a:r>
              <a:rPr lang="de-DE" sz="2200">
                <a:latin typeface="Courier New"/>
                <a:cs typeface="Courier New"/>
              </a:rPr>
              <a:t>	orte.postleitzahl = kunden.ort_postleitzahl</a:t>
            </a:r>
          </a:p>
          <a:p>
            <a:r>
              <a:rPr lang="de-DE" sz="2200" b="1">
                <a:solidFill>
                  <a:srgbClr val="FF0000"/>
                </a:solidFill>
                <a:latin typeface="Courier New"/>
                <a:cs typeface="Courier New"/>
              </a:rPr>
              <a:t>GROUP BY</a:t>
            </a:r>
          </a:p>
          <a:p>
            <a:r>
              <a:rPr lang="de-DE" sz="2200" b="1">
                <a:solidFill>
                  <a:srgbClr val="FF0000"/>
                </a:solidFill>
                <a:latin typeface="Courier New"/>
                <a:cs typeface="Courier New"/>
              </a:rPr>
              <a:t>	orte.postleitzahl;</a:t>
            </a:r>
          </a:p>
          <a:p>
            <a:endParaRPr lang="de-DE" sz="2200">
              <a:latin typeface="Courier New"/>
              <a:cs typeface="Courier New"/>
            </a:endParaRPr>
          </a:p>
          <a:p>
            <a:r>
              <a:rPr lang="de-DE" sz="2200">
                <a:solidFill>
                  <a:srgbClr val="0000FF"/>
                </a:solidFill>
                <a:latin typeface="Courier New"/>
                <a:cs typeface="Courier New"/>
              </a:rPr>
              <a:t>-- gleiches Ergebnis:</a:t>
            </a:r>
          </a:p>
          <a:p>
            <a:r>
              <a:rPr lang="de-DE" sz="2200">
                <a:solidFill>
                  <a:srgbClr val="0000FF"/>
                </a:solidFill>
                <a:latin typeface="Courier New"/>
                <a:cs typeface="Courier New"/>
              </a:rPr>
              <a:t>-- GROUP BY</a:t>
            </a:r>
          </a:p>
          <a:p>
            <a:r>
              <a:rPr lang="de-DE" sz="2200">
                <a:solidFill>
                  <a:srgbClr val="0000FF"/>
                </a:solidFill>
                <a:latin typeface="Courier New"/>
                <a:cs typeface="Courier New"/>
              </a:rPr>
              <a:t>-- kunden.orte_postleitzahl</a:t>
            </a:r>
          </a:p>
          <a:p>
            <a:endParaRPr lang="de-DE" sz="2200">
              <a:latin typeface="Courier New"/>
              <a:cs typeface="Courier New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6229" y="3467228"/>
            <a:ext cx="445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 Kunden, die einem Ort zugeordnet sind,</a:t>
            </a:r>
          </a:p>
          <a:p>
            <a:r>
              <a:rPr lang="de-DE"/>
              <a:t>gruppiert nach Ort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864" y="4245003"/>
            <a:ext cx="4401960" cy="15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6333" y="1271444"/>
            <a:ext cx="8551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>
                <a:latin typeface="Courier New"/>
                <a:cs typeface="Courier New"/>
              </a:rPr>
              <a:t>SELECT</a:t>
            </a:r>
          </a:p>
          <a:p>
            <a:r>
              <a:rPr lang="de-DE" sz="2200">
                <a:latin typeface="Courier New"/>
                <a:cs typeface="Courier New"/>
              </a:rPr>
              <a:t>	orte.name, </a:t>
            </a:r>
            <a:r>
              <a:rPr lang="de-DE" sz="2200">
                <a:solidFill>
                  <a:srgbClr val="FF0000"/>
                </a:solidFill>
                <a:latin typeface="Courier New"/>
                <a:cs typeface="Courier New"/>
              </a:rPr>
              <a:t>SUM(kredit)</a:t>
            </a:r>
          </a:p>
          <a:p>
            <a:r>
              <a:rPr lang="de-DE" sz="2200">
                <a:latin typeface="Courier New"/>
                <a:cs typeface="Courier New"/>
              </a:rPr>
              <a:t>		AS 'Kredite in den einzelnen Orten'</a:t>
            </a:r>
          </a:p>
          <a:p>
            <a:r>
              <a:rPr lang="de-DE" sz="2200">
                <a:latin typeface="Courier New"/>
                <a:cs typeface="Courier New"/>
              </a:rPr>
              <a:t>FROM</a:t>
            </a:r>
          </a:p>
          <a:p>
            <a:r>
              <a:rPr lang="de-DE" sz="2200">
                <a:latin typeface="Courier New"/>
                <a:cs typeface="Courier New"/>
              </a:rPr>
              <a:t>	kunden, orte</a:t>
            </a:r>
          </a:p>
          <a:p>
            <a:r>
              <a:rPr lang="de-DE" sz="2200">
                <a:latin typeface="Courier New"/>
                <a:cs typeface="Courier New"/>
              </a:rPr>
              <a:t>WHERE</a:t>
            </a:r>
          </a:p>
          <a:p>
            <a:r>
              <a:rPr lang="de-DE" sz="2200">
                <a:latin typeface="Courier New"/>
                <a:cs typeface="Courier New"/>
              </a:rPr>
              <a:t>	orte.postleitzahl = kunden.ort_postleitzahl</a:t>
            </a:r>
          </a:p>
          <a:p>
            <a:r>
              <a:rPr lang="de-DE" sz="2200">
                <a:latin typeface="Courier New"/>
                <a:cs typeface="Courier New"/>
              </a:rPr>
              <a:t>GROUP BY</a:t>
            </a:r>
          </a:p>
          <a:p>
            <a:r>
              <a:rPr lang="de-DE" sz="2200">
                <a:latin typeface="Courier New"/>
                <a:cs typeface="Courier New"/>
              </a:rPr>
              <a:t>	kunden.ort_postleitzahl;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242" y="4495157"/>
            <a:ext cx="4737989" cy="15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6281" y="1320690"/>
            <a:ext cx="8675362" cy="54476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900"/>
              <a:t>gruppiert Ergebnisse nach dem Kriterium, z.B.</a:t>
            </a:r>
          </a:p>
          <a:p>
            <a:endParaRPr lang="de-DE" sz="2900"/>
          </a:p>
          <a:p>
            <a:pPr marL="457200" indent="-457200">
              <a:buFontTx/>
              <a:buChar char="-"/>
            </a:pPr>
            <a:r>
              <a:rPr lang="de-DE" sz="2900"/>
              <a:t>Kunden, die im gleichen Ort wohnen</a:t>
            </a:r>
          </a:p>
          <a:p>
            <a:r>
              <a:rPr lang="de-DE" sz="2900"/>
              <a:t>		</a:t>
            </a:r>
            <a:r>
              <a:rPr lang="de-DE" sz="2400">
                <a:latin typeface="Courier New"/>
                <a:cs typeface="Courier New"/>
              </a:rPr>
              <a:t>GROUP BY orte.postleitzahl</a:t>
            </a:r>
          </a:p>
          <a:p>
            <a:r>
              <a:rPr lang="de-DE" sz="2900"/>
              <a:t>		</a:t>
            </a:r>
            <a:r>
              <a:rPr lang="de-DE" sz="2400">
                <a:latin typeface="Courier New"/>
                <a:cs typeface="Courier New"/>
              </a:rPr>
              <a:t>-- oder</a:t>
            </a:r>
          </a:p>
          <a:p>
            <a:r>
              <a:rPr lang="de-DE" sz="2400">
                <a:latin typeface="Courier New"/>
                <a:cs typeface="Courier New"/>
              </a:rPr>
              <a:t>		GROUP BY kunden.postleitzahl</a:t>
            </a:r>
          </a:p>
          <a:p>
            <a:pPr marL="457200" indent="-457200">
              <a:buFontTx/>
              <a:buChar char="-"/>
            </a:pPr>
            <a:r>
              <a:rPr lang="de-DE" sz="2900"/>
              <a:t>Orte, die die gleiche Postleitzahl haben</a:t>
            </a:r>
          </a:p>
          <a:p>
            <a:r>
              <a:rPr lang="de-DE" sz="2900"/>
              <a:t>		</a:t>
            </a:r>
            <a:r>
              <a:rPr lang="de-DE" sz="2400">
                <a:latin typeface="Courier New"/>
                <a:cs typeface="Courier New"/>
              </a:rPr>
              <a:t>GROUP BY orte.postleitzahl</a:t>
            </a:r>
          </a:p>
          <a:p>
            <a:pPr marL="457200" indent="-457200">
              <a:buFontTx/>
              <a:buChar char="-"/>
            </a:pPr>
            <a:r>
              <a:rPr lang="de-DE" sz="2900"/>
              <a:t>Kunden, die bei der gleichen Bank sind</a:t>
            </a:r>
          </a:p>
          <a:p>
            <a:r>
              <a:rPr lang="de-DE" sz="2900"/>
              <a:t>		</a:t>
            </a:r>
            <a:r>
              <a:rPr lang="de-DE" sz="2400">
                <a:latin typeface="Courier New"/>
                <a:cs typeface="Courier New"/>
              </a:rPr>
              <a:t>GROUP BY kunden.bank_id</a:t>
            </a:r>
          </a:p>
          <a:p>
            <a:pPr marL="457200" indent="-457200">
              <a:buFontTx/>
              <a:buChar char="-"/>
            </a:pPr>
            <a:endParaRPr lang="de-DE" sz="2400">
              <a:latin typeface="Courier New"/>
              <a:cs typeface="Courier New"/>
            </a:endParaRPr>
          </a:p>
          <a:p>
            <a:pPr marL="457200" indent="-457200">
              <a:buFontTx/>
              <a:buChar char="-"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129796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536575"/>
            <a:ext cx="7772400" cy="1470025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Noch einmal der Merksatz: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93974" y="2095240"/>
            <a:ext cx="7376182" cy="7540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300" dirty="0">
                <a:solidFill>
                  <a:srgbClr val="FF0000"/>
                </a:solidFill>
              </a:rPr>
              <a:t>W</a:t>
            </a:r>
            <a:r>
              <a:rPr lang="de-DE" sz="4300" dirty="0"/>
              <a:t>arum </a:t>
            </a:r>
            <a:r>
              <a:rPr lang="de-DE" sz="4300" dirty="0">
                <a:solidFill>
                  <a:srgbClr val="0000FF"/>
                </a:solidFill>
              </a:rPr>
              <a:t>g</a:t>
            </a:r>
            <a:r>
              <a:rPr lang="de-DE" sz="4300" dirty="0"/>
              <a:t>eht </a:t>
            </a:r>
            <a:r>
              <a:rPr lang="de-DE" sz="43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de-DE" sz="4300" dirty="0"/>
              <a:t>erbert </a:t>
            </a:r>
            <a:r>
              <a:rPr lang="de-DE" sz="4300" dirty="0">
                <a:solidFill>
                  <a:srgbClr val="008000"/>
                </a:solidFill>
              </a:rPr>
              <a:t>o</a:t>
            </a:r>
            <a:r>
              <a:rPr lang="de-DE" sz="4300" dirty="0"/>
              <a:t>ft </a:t>
            </a:r>
            <a:r>
              <a:rPr lang="de-DE" sz="4300" dirty="0">
                <a:solidFill>
                  <a:srgbClr val="953735"/>
                </a:solidFill>
              </a:rPr>
              <a:t>l</a:t>
            </a:r>
            <a:r>
              <a:rPr lang="de-DE" sz="4300" dirty="0"/>
              <a:t>aufen?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70198" y="3026442"/>
            <a:ext cx="362373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Courier New"/>
                <a:cs typeface="Courier New"/>
              </a:rPr>
              <a:t>SELECT ... </a:t>
            </a:r>
          </a:p>
          <a:p>
            <a:r>
              <a:rPr lang="de-DE" sz="2800" b="1" dirty="0">
                <a:latin typeface="Courier New"/>
                <a:cs typeface="Courier New"/>
              </a:rPr>
              <a:t>FROM ... </a:t>
            </a:r>
          </a:p>
          <a:p>
            <a:r>
              <a:rPr lang="de-DE" sz="2800" b="1" dirty="0">
                <a:latin typeface="Courier New"/>
                <a:cs typeface="Courier New"/>
              </a:rPr>
              <a:t>	</a:t>
            </a:r>
            <a:r>
              <a:rPr lang="de-DE" sz="2800" b="1" dirty="0">
                <a:solidFill>
                  <a:srgbClr val="FF0000"/>
                </a:solidFill>
                <a:latin typeface="Courier New"/>
                <a:cs typeface="Courier New"/>
              </a:rPr>
              <a:t>W</a:t>
            </a:r>
            <a:r>
              <a:rPr lang="de-DE" sz="2800" b="1" dirty="0">
                <a:latin typeface="Courier New"/>
                <a:cs typeface="Courier New"/>
              </a:rPr>
              <a:t>HERE ... </a:t>
            </a:r>
          </a:p>
          <a:p>
            <a:r>
              <a:rPr lang="de-DE" sz="2800" b="1" dirty="0">
                <a:latin typeface="Courier New"/>
                <a:cs typeface="Courier New"/>
              </a:rPr>
              <a:t>	</a:t>
            </a:r>
            <a:r>
              <a:rPr lang="de-DE" sz="2800" b="1" dirty="0">
                <a:solidFill>
                  <a:srgbClr val="0000FF"/>
                </a:solidFill>
                <a:latin typeface="Courier New"/>
                <a:cs typeface="Courier New"/>
              </a:rPr>
              <a:t>G</a:t>
            </a:r>
            <a:r>
              <a:rPr lang="de-DE" sz="2800" b="1" dirty="0">
                <a:latin typeface="Courier New"/>
                <a:cs typeface="Courier New"/>
              </a:rPr>
              <a:t>ROUP BY ...</a:t>
            </a:r>
          </a:p>
          <a:p>
            <a:r>
              <a:rPr lang="de-DE" sz="2800" b="1" dirty="0">
                <a:latin typeface="Courier New"/>
                <a:cs typeface="Courier New"/>
              </a:rPr>
              <a:t>	</a:t>
            </a:r>
            <a:r>
              <a:rPr lang="de-DE" sz="2800" b="1" dirty="0">
                <a:solidFill>
                  <a:srgbClr val="E46C0A"/>
                </a:solidFill>
                <a:latin typeface="Courier New"/>
                <a:cs typeface="Courier New"/>
              </a:rPr>
              <a:t>H</a:t>
            </a:r>
            <a:r>
              <a:rPr lang="de-DE" sz="2800" b="1" dirty="0">
                <a:latin typeface="Courier New"/>
                <a:cs typeface="Courier New"/>
              </a:rPr>
              <a:t>AVING ...</a:t>
            </a:r>
          </a:p>
          <a:p>
            <a:r>
              <a:rPr lang="de-DE" sz="2800" b="1" dirty="0">
                <a:latin typeface="Courier New"/>
                <a:cs typeface="Courier New"/>
              </a:rPr>
              <a:t>	</a:t>
            </a:r>
            <a:r>
              <a:rPr lang="de-DE" sz="2800" b="1" dirty="0">
                <a:solidFill>
                  <a:srgbClr val="008000"/>
                </a:solidFill>
                <a:latin typeface="Courier New"/>
                <a:cs typeface="Courier New"/>
              </a:rPr>
              <a:t>O</a:t>
            </a:r>
            <a:r>
              <a:rPr lang="de-DE" sz="2800" b="1" dirty="0">
                <a:latin typeface="Courier New"/>
                <a:cs typeface="Courier New"/>
              </a:rPr>
              <a:t>RDER BY ... </a:t>
            </a:r>
          </a:p>
          <a:p>
            <a:r>
              <a:rPr lang="de-DE" sz="2800" b="1" dirty="0">
                <a:latin typeface="Courier New"/>
                <a:cs typeface="Courier New"/>
              </a:rPr>
              <a:t>	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L</a:t>
            </a:r>
            <a:r>
              <a:rPr lang="de-DE" sz="2800" b="1" dirty="0">
                <a:latin typeface="Courier New"/>
                <a:cs typeface="Courier New"/>
              </a:rPr>
              <a:t>IMIT</a:t>
            </a:r>
          </a:p>
        </p:txBody>
      </p:sp>
    </p:spTree>
    <p:extLst>
      <p:ext uri="{BB962C8B-B14F-4D97-AF65-F5344CB8AC3E}">
        <p14:creationId xmlns:p14="http://schemas.microsoft.com/office/powerpoint/2010/main" val="10960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8FA04-8AD8-409B-8FD6-FD4B67C6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D6018-29F0-43B9-BDA9-A1833E98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Reihenfolge Abarbeitung, wenn </a:t>
            </a:r>
            <a:r>
              <a:rPr lang="de-DE" b="1" dirty="0"/>
              <a:t>WHERE</a:t>
            </a:r>
            <a:r>
              <a:rPr lang="de-DE" dirty="0"/>
              <a:t>, </a:t>
            </a:r>
            <a:r>
              <a:rPr lang="de-DE" b="1" dirty="0"/>
              <a:t>GROUP BY </a:t>
            </a:r>
            <a:r>
              <a:rPr lang="de-DE" dirty="0"/>
              <a:t>und </a:t>
            </a:r>
            <a:r>
              <a:rPr lang="de-DE" b="1" dirty="0"/>
              <a:t>HAVING </a:t>
            </a:r>
            <a:r>
              <a:rPr lang="de-DE" dirty="0"/>
              <a:t>in einer Abfrage: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Selektion mit WHERE</a:t>
            </a:r>
          </a:p>
          <a:p>
            <a:pPr marL="514350" indent="-514350">
              <a:buAutoNum type="arabicPeriod"/>
            </a:pPr>
            <a:r>
              <a:rPr lang="de-DE" dirty="0"/>
              <a:t>Dann Gruppierung mit GROUP BY</a:t>
            </a:r>
          </a:p>
          <a:p>
            <a:pPr marL="514350" indent="-514350">
              <a:buAutoNum type="arabicPeriod"/>
            </a:pPr>
            <a:r>
              <a:rPr lang="de-DE" dirty="0"/>
              <a:t>Zum Schluss Auswahl gewünschter Gruppen mit HAVING</a:t>
            </a:r>
          </a:p>
        </p:txBody>
      </p:sp>
    </p:spTree>
    <p:extLst>
      <p:ext uri="{BB962C8B-B14F-4D97-AF65-F5344CB8AC3E}">
        <p14:creationId xmlns:p14="http://schemas.microsoft.com/office/powerpoint/2010/main" val="120566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8FA04-8AD8-409B-8FD6-FD4B67C6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D6018-29F0-43B9-BDA9-A1833E98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Kommen in einer Abfrage </a:t>
            </a:r>
            <a:r>
              <a:rPr lang="de-DE" b="1" dirty="0"/>
              <a:t>WHERE</a:t>
            </a:r>
            <a:r>
              <a:rPr lang="de-DE" dirty="0"/>
              <a:t>, </a:t>
            </a:r>
            <a:r>
              <a:rPr lang="de-DE" b="1" dirty="0"/>
              <a:t>GROUP BY </a:t>
            </a:r>
            <a:r>
              <a:rPr lang="de-DE" dirty="0"/>
              <a:t>und </a:t>
            </a:r>
            <a:r>
              <a:rPr lang="de-DE" b="1" dirty="0"/>
              <a:t>HAVING</a:t>
            </a:r>
            <a:r>
              <a:rPr lang="de-DE" dirty="0"/>
              <a:t> vor, so wird in dieser Reihenfolge das Ergebnis bestimmt. Zuerst werden die zu betrachtenden Datensätze mittels </a:t>
            </a:r>
            <a:r>
              <a:rPr lang="de-DE" dirty="0" err="1"/>
              <a:t>where</a:t>
            </a:r>
            <a:r>
              <a:rPr lang="de-DE" dirty="0"/>
              <a:t> selektiert, dann werden diese mit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gruppiert und zum Schluss werden mit </a:t>
            </a:r>
            <a:r>
              <a:rPr lang="de-DE" dirty="0" err="1"/>
              <a:t>having</a:t>
            </a:r>
            <a:r>
              <a:rPr lang="de-DE" dirty="0"/>
              <a:t> die gewünschten Gruppen ausgewählt.</a:t>
            </a:r>
          </a:p>
        </p:txBody>
      </p:sp>
    </p:spTree>
    <p:extLst>
      <p:ext uri="{BB962C8B-B14F-4D97-AF65-F5344CB8AC3E}">
        <p14:creationId xmlns:p14="http://schemas.microsoft.com/office/powerpoint/2010/main" val="213345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Beispieldatenbank "Kunden"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2400" y="1417638"/>
            <a:ext cx="751146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kunden</a:t>
            </a:r>
            <a:r>
              <a:rPr lang="de-DE" sz="2600" dirty="0"/>
              <a:t> (</a:t>
            </a:r>
            <a:r>
              <a:rPr lang="de-DE" sz="2600" u="sng" dirty="0" err="1"/>
              <a:t>kunde_id</a:t>
            </a:r>
            <a:r>
              <a:rPr lang="de-DE" sz="2600" dirty="0"/>
              <a:t>, </a:t>
            </a:r>
            <a:r>
              <a:rPr lang="de-DE" sz="2600" dirty="0" err="1"/>
              <a:t>name</a:t>
            </a:r>
            <a:r>
              <a:rPr lang="de-DE" sz="2600" dirty="0"/>
              <a:t>, </a:t>
            </a:r>
            <a:r>
              <a:rPr lang="de-DE" sz="2600" dirty="0">
                <a:latin typeface="Wingdings"/>
                <a:ea typeface="Wingdings"/>
                <a:cs typeface="Wingdings"/>
              </a:rPr>
              <a:t></a:t>
            </a:r>
            <a:r>
              <a:rPr lang="de-DE" sz="2600" dirty="0" err="1">
                <a:latin typeface="Arial"/>
                <a:ea typeface="Wingdings"/>
                <a:cs typeface="Arial"/>
              </a:rPr>
              <a:t>ort_</a:t>
            </a:r>
            <a:r>
              <a:rPr lang="de-DE" sz="2600" dirty="0" err="1"/>
              <a:t>postleitzahl</a:t>
            </a:r>
            <a:r>
              <a:rPr lang="de-DE" sz="2600" dirty="0"/>
              <a:t>, </a:t>
            </a:r>
          </a:p>
          <a:p>
            <a:r>
              <a:rPr lang="de-DE" sz="2600" dirty="0"/>
              <a:t>								</a:t>
            </a:r>
            <a:r>
              <a:rPr lang="de-DE" sz="2600" dirty="0" err="1"/>
              <a:t>kontostand_giro</a:t>
            </a:r>
            <a:r>
              <a:rPr lang="de-DE" sz="2600" dirty="0"/>
              <a:t>, </a:t>
            </a:r>
            <a:r>
              <a:rPr lang="de-DE" sz="2600" dirty="0" err="1"/>
              <a:t>kredit</a:t>
            </a:r>
            <a:r>
              <a:rPr lang="de-DE" sz="2600" dirty="0"/>
              <a:t>)</a:t>
            </a:r>
          </a:p>
          <a:p>
            <a:r>
              <a:rPr lang="de-DE" sz="2600" dirty="0"/>
              <a:t>orte (</a:t>
            </a:r>
            <a:r>
              <a:rPr lang="de-DE" sz="2600" u="sng" dirty="0" err="1"/>
              <a:t>postleitzahl</a:t>
            </a:r>
            <a:r>
              <a:rPr lang="de-DE" sz="2600" dirty="0"/>
              <a:t>, </a:t>
            </a:r>
            <a:r>
              <a:rPr lang="de-DE" sz="2600" dirty="0" err="1"/>
              <a:t>name</a:t>
            </a:r>
            <a:r>
              <a:rPr lang="de-DE" sz="2600" dirty="0"/>
              <a:t>, </a:t>
            </a:r>
            <a:r>
              <a:rPr lang="de-DE" sz="2600" dirty="0" err="1"/>
              <a:t>einwohnerzahl</a:t>
            </a:r>
            <a:r>
              <a:rPr lang="de-DE" sz="2600" dirty="0"/>
              <a:t>, </a:t>
            </a:r>
          </a:p>
          <a:p>
            <a:r>
              <a:rPr lang="de-DE" sz="2600" dirty="0"/>
              <a:t>								</a:t>
            </a:r>
            <a:r>
              <a:rPr lang="de-DE" sz="2600" dirty="0" err="1"/>
              <a:t>anzahl_telefonleitungen</a:t>
            </a:r>
            <a:r>
              <a:rPr lang="de-DE" sz="2600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Beispieldatenbank "Kunden"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2400" y="1417638"/>
            <a:ext cx="7906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kunden (</a:t>
            </a:r>
            <a:r>
              <a:rPr lang="de-DE" sz="2000" u="sng"/>
              <a:t>kunde_id</a:t>
            </a:r>
            <a:r>
              <a:rPr lang="de-DE" sz="2000"/>
              <a:t>, name, </a:t>
            </a:r>
            <a:r>
              <a:rPr lang="de-DE" sz="2000">
                <a:latin typeface="Wingdings"/>
                <a:ea typeface="Wingdings"/>
                <a:cs typeface="Wingdings"/>
              </a:rPr>
              <a:t></a:t>
            </a:r>
            <a:r>
              <a:rPr lang="de-DE" sz="2000">
                <a:latin typeface="Arial"/>
                <a:ea typeface="Wingdings"/>
                <a:cs typeface="Arial"/>
              </a:rPr>
              <a:t>ort_</a:t>
            </a:r>
            <a:r>
              <a:rPr lang="de-DE" sz="2000"/>
              <a:t>postleitzahl, kontostand_giro, kredit)</a:t>
            </a:r>
          </a:p>
          <a:p>
            <a:r>
              <a:rPr lang="de-DE" sz="2000"/>
              <a:t>orte (</a:t>
            </a:r>
            <a:r>
              <a:rPr lang="de-DE" sz="2000" u="sng"/>
              <a:t>postleitzahl</a:t>
            </a:r>
            <a:r>
              <a:rPr lang="de-DE" sz="2000"/>
              <a:t>, name, einwohnerzahl,	anzahl_telefonleitungen)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125524"/>
            <a:ext cx="6739277" cy="139754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b="11908"/>
          <a:stretch/>
        </p:blipFill>
        <p:spPr>
          <a:xfrm>
            <a:off x="2102143" y="3523070"/>
            <a:ext cx="6918687" cy="3224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301625" y="1989138"/>
            <a:ext cx="8229600" cy="4741862"/>
          </a:xfrm>
        </p:spPr>
        <p:txBody>
          <a:bodyPr/>
          <a:lstStyle/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DROP DATABASE IF EXISTS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CREATE DATABASE  IF NOT EXISTS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/*!40100 DEFAULT CHARACTER SET latin1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USE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MySQL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dump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10.13 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Distrib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5.7.12,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for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osx10.9 (x86_64)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Host: 127.0.0.1    Database: Kunden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------------------------------------------------------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Server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version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	5.5.38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@OLD_CHARACTER_SET_CLIENT=@@CHARACTER_SET_CLIENT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@OLD_CHARACTER_SET_RESULTS=@@CHARACTER_SET_RESULTS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@OLD_COLLATION_CONNECTION=@@COLLATION_CONNECTION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NAMES utf8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/*!40103 SET @OLD_TIME_ZONE=@@TIME_ZONE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/*!40103 SET TIME_ZONE='+00:00'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/*!40014 SET @OLD_UNIQUE_CHECKS=@@UNIQUE_CHECKS, UNIQUE_CHECKS=0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/*!40014 SET @OLD_FOREIGN_KEY_CHECKS=@@FOREIGN_KEY_CHECKS, FOREIGN_KEY_CHECKS=0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@OLD_SQL_MODE=@@SQL_MODE, SQL_MODE='NO_AUTO_VALUE_ON_ZERO'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/*!40111 SET @OLD_SQL_NOTES=@@SQL_NOTES, SQL_NOTES=0 */;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Table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structure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for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table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DROP TABLE IF EXISTS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@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saved_cs_client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   = @@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character_set_client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character_set_client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utf8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CREATE TABLE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(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kunde_id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(11) NOT NULL AUTO_INCREMENT,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name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varchar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(200) NOT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ort_postleitzahl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varchar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(5) NOT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kontostand_giro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decimal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(10,2) NOT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kredit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decimal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(10,2) DEFAULT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PRIMARY KEY (`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kunde_id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`),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KEY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fk_kunde_ort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(`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ort_postleitzahl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`)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) ENGINE=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InnoDB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AUTO_INCREMENT=11 DEFAULT CHARSET=latin1;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character_set_client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@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saved_cs_client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*/;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Dumping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data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for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table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LOCK TABLES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WRITE;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/*!40000 ALTER TABLE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DISABLE KEYS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INSERT INTO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VALUES (1,'John','79111',182.00,-430320.22),(2,'Herbert','79312',10291.32,-10000.00),(3,'Sabina','79312',-253.21,-3205.32),(4,'Mary','79111',-832.01,NULL),(5,'Heinrich','79111',15302.85,0.00),(6,'Usal','80995',23012.21,NULL),(7,'Johannes','80995',159.31,0.00),(8,'Carla','79312',503.06,-15302.68),(9,'Ludowika','79111',25201.07,-82213.99),(10,'Niemand','99999',-5021.30,-3024.21)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/*!40000 ALTER TABLE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kunden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ENABLE KEYS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UNLOCK TABLES;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Table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structure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for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table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`orte`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DROP TABLE IF EXISTS `orte`;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@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saved_cs_client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   = @@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character_set_client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character_set_client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utf8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CREATE TABLE `orte` (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postleitzahl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varchar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(5) NOT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name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varchar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(255) NOT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einwohnerzahl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(11) DEFAULT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anzahl_telefonleitungen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(11) DEFAULT NULL,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 PRIMARY KEY (`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postleitzahl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`)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) ENGINE=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InnoDB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DEFAULT CHARSET=latin1;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character_set_client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= @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saved_cs_client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*/;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 Dumping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data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for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</a:t>
            </a:r>
            <a:r>
              <a:rPr lang="de-DE" sz="200" b="1" dirty="0" err="1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table</a:t>
            </a: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 `orte`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--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LOCK TABLES `orte` WRITE;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/*!40000 ALTER TABLE `orte` DISABLE KEYS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INSERT INTO `orte` VALUES ('20095','Hamburg',2000000,1004),('79111','Freiburg',280000,195),('79312','Emmendingen',40000,12),('80995','München',1000000,385);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/*!40000 ALTER TABLE `orte` ENABLE KEYS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UNLOCK TABLES;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/*!40103 SET TIME_ZONE=@OLD_TIME_ZONE */;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SQL_MODE=@OLD_SQL_MODE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/*!40014 SET FOREIGN_KEY_CHECKS=@OLD_FOREIGN_KEY_CHECKS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/*!40014 SET UNIQUE_CHECKS=@OLD_UNIQUE_CHECKS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CHARACTER_SET_CLIENT=@OLD_CHARACTER_SET_CLIENT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CHARACTER_SET_RESULTS=@OLD_CHARACTER_SET_RESULTS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/*!40101 SET COLLATION_CONNECTION=@OLD_COLLATION_CONNECTION */;</a:t>
            </a:r>
          </a:p>
          <a:p>
            <a:pPr eaLnBrk="1" hangingPunct="1">
              <a:buNone/>
            </a:pPr>
            <a:r>
              <a:rPr lang="de-DE" sz="200" b="1" dirty="0">
                <a:solidFill>
                  <a:srgbClr val="FF0000"/>
                </a:solidFill>
                <a:latin typeface="Courier New" pitchFamily="-1" charset="0"/>
                <a:ea typeface="Courier New" pitchFamily="-1" charset="0"/>
                <a:cs typeface="Courier New" pitchFamily="-1" charset="0"/>
              </a:rPr>
              <a:t>/*!40111 SET SQL_NOTES=@OLD_SQL_NOTES */;</a:t>
            </a: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  <a:p>
            <a:pPr eaLnBrk="1" hangingPunct="1">
              <a:buNone/>
            </a:pPr>
            <a:endParaRPr lang="de-DE" sz="200" b="1" dirty="0">
              <a:solidFill>
                <a:srgbClr val="FF0000"/>
              </a:solidFill>
              <a:latin typeface="Courier New" pitchFamily="-1" charset="0"/>
              <a:ea typeface="Courier New" pitchFamily="-1" charset="0"/>
              <a:cs typeface="Courier New" pitchFamily="-1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70466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(Code)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004734" y="1570038"/>
            <a:ext cx="172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für Copy-Paste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6594-BAD5-4766-B053-7C094A44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GROUP BY: Datensätze in Gruppen einteilen 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6B6C33-5CED-47E6-9D43-248741FD8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3242" y="1417638"/>
            <a:ext cx="3619500" cy="353377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063A06E-4E95-4E22-9561-AC54C3F87A59}"/>
              </a:ext>
            </a:extLst>
          </p:cNvPr>
          <p:cNvSpPr/>
          <p:nvPr/>
        </p:nvSpPr>
        <p:spPr>
          <a:xfrm>
            <a:off x="756877" y="14176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Jeder Datensatz wird genau einer Gruppe zugeordnet.</a:t>
            </a:r>
            <a:endParaRPr lang="de-DE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982D81-FCDA-419A-A3BE-C5126C6F882E}"/>
              </a:ext>
            </a:extLst>
          </p:cNvPr>
          <p:cNvSpPr/>
          <p:nvPr/>
        </p:nvSpPr>
        <p:spPr>
          <a:xfrm>
            <a:off x="756876" y="2320319"/>
            <a:ext cx="476025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Gesamtwolke = die Menge aller Datensätze.</a:t>
            </a: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Punkt symbolisiert einen Datensatz. Diese Menge ist mittels </a:t>
            </a:r>
            <a:r>
              <a:rPr lang="de-DE" b="1" dirty="0">
                <a:solidFill>
                  <a:srgbClr val="B84700"/>
                </a:solidFill>
                <a:latin typeface="Courier New" panose="02070309020205020404" pitchFamily="49" charset="0"/>
              </a:rPr>
              <a:t>GROUP BY </a:t>
            </a:r>
            <a:r>
              <a:rPr lang="de-DE" b="1" dirty="0" err="1">
                <a:solidFill>
                  <a:srgbClr val="B84700"/>
                </a:solidFill>
                <a:latin typeface="Courier New" panose="02070309020205020404" pitchFamily="49" charset="0"/>
              </a:rPr>
              <a:t>farbe</a:t>
            </a:r>
            <a:r>
              <a:rPr lang="de-DE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fünf Gruppen eingeteilt.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man kann nur noch Angaben über die Gruppen machen, nicht mehr über einzelne Datensätze.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also Informationen über die Gruppe der gelben Datensätze ausgeben, aber keine Detailangabe z.B. über den Datensatz mit dem großen gelben Punkt</a:t>
            </a:r>
            <a:r>
              <a:rPr lang="de-DE" sz="1400" dirty="0">
                <a:solidFill>
                  <a:srgbClr val="000000"/>
                </a:solidFill>
                <a:latin typeface="MS PGothic" panose="020B0600070205080204" pitchFamily="34" charset="-128"/>
              </a:rPr>
              <a:t>. </a:t>
            </a:r>
            <a:endParaRPr lang="de-DE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06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99786"/>
            <a:ext cx="8229600" cy="809852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pitchFamily="-1" charset="-128"/>
                <a:cs typeface="ＭＳ Ｐゴシック" pitchFamily="-1" charset="-128"/>
              </a:rPr>
              <a:t>GROUP BY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2"/>
          <a:srcRect t="27759"/>
          <a:stretch/>
        </p:blipFill>
        <p:spPr>
          <a:xfrm>
            <a:off x="371928" y="2794000"/>
            <a:ext cx="8100785" cy="38952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1928" y="725140"/>
            <a:ext cx="656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Bundestag: Wie viele Abgeordnete sitzen hier?</a:t>
            </a:r>
          </a:p>
        </p:txBody>
      </p:sp>
    </p:spTree>
    <p:extLst>
      <p:ext uri="{BB962C8B-B14F-4D97-AF65-F5344CB8AC3E}">
        <p14:creationId xmlns:p14="http://schemas.microsoft.com/office/powerpoint/2010/main" val="202524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Bildschirmpräsentation (4:3)</PresentationFormat>
  <Paragraphs>209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Calibri</vt:lpstr>
      <vt:lpstr>Courier New</vt:lpstr>
      <vt:lpstr>Wingdings</vt:lpstr>
      <vt:lpstr>Office-Design</vt:lpstr>
      <vt:lpstr>SQL  GROUP BY</vt:lpstr>
      <vt:lpstr>Noch einmal der Merksatz:</vt:lpstr>
      <vt:lpstr>Reihenfolge</vt:lpstr>
      <vt:lpstr>PowerPoint-Präsentation</vt:lpstr>
      <vt:lpstr>Beispieldatenbank "Kunden"</vt:lpstr>
      <vt:lpstr>Beispieldatenbank "Kunden"</vt:lpstr>
      <vt:lpstr>PowerPoint-Präsentation</vt:lpstr>
      <vt:lpstr>GROUP BY: Datensätze in Gruppen einteilen </vt:lpstr>
      <vt:lpstr>GROUP BY</vt:lpstr>
      <vt:lpstr>GROUP BY</vt:lpstr>
      <vt:lpstr>GROUP BY</vt:lpstr>
      <vt:lpstr>GROUP BY</vt:lpstr>
      <vt:lpstr>GROUP BY</vt:lpstr>
      <vt:lpstr>GROUP BY</vt:lpstr>
      <vt:lpstr>GROUP BY</vt:lpstr>
      <vt:lpstr>GROUP BY</vt:lpstr>
      <vt:lpstr>GROUP 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mySQL: Felddatentypen</dc:title>
  <dc:creator/>
  <cp:lastModifiedBy>Gunnar Johannesmeyer</cp:lastModifiedBy>
  <cp:revision>115</cp:revision>
  <cp:lastPrinted>2012-11-11T19:25:26Z</cp:lastPrinted>
  <dcterms:created xsi:type="dcterms:W3CDTF">2012-11-25T13:17:38Z</dcterms:created>
  <dcterms:modified xsi:type="dcterms:W3CDTF">2019-04-04T07:29:21Z</dcterms:modified>
</cp:coreProperties>
</file>