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97" r:id="rId3"/>
    <p:sldId id="311" r:id="rId4"/>
    <p:sldId id="312" r:id="rId5"/>
    <p:sldId id="257" r:id="rId6"/>
    <p:sldId id="273" r:id="rId7"/>
    <p:sldId id="258" r:id="rId8"/>
    <p:sldId id="310" r:id="rId9"/>
    <p:sldId id="304" r:id="rId10"/>
    <p:sldId id="305" r:id="rId11"/>
    <p:sldId id="306" r:id="rId12"/>
    <p:sldId id="307" r:id="rId13"/>
    <p:sldId id="308" r:id="rId14"/>
    <p:sldId id="300" r:id="rId15"/>
    <p:sldId id="298" r:id="rId16"/>
    <p:sldId id="309" r:id="rId17"/>
    <p:sldId id="299" r:id="rId18"/>
  </p:sldIdLst>
  <p:sldSz cx="9144000" cy="6858000" type="screen4x3"/>
  <p:notesSz cx="6858000" cy="9144000"/>
  <p:defaultTextStyle>
    <a:defPPr>
      <a:defRPr lang="de-DE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122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2109AF-3293-A14E-A686-9A6861BE962B}" type="datetime1">
              <a:rPr lang="de-DE"/>
              <a:pPr>
                <a:defRPr/>
              </a:pPr>
              <a:t>04.04.2019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9BBD51-F639-6543-B92E-F6AC3893CEB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4A4E64-E117-D341-90F5-A6346A4FDD08}" type="datetime1">
              <a:rPr lang="de-DE"/>
              <a:pPr>
                <a:defRPr/>
              </a:pPr>
              <a:t>04.04.2019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0215AB-3DED-2147-81F1-8F67675AC5E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9DE54B-E83E-4149-A96D-D3FB319844F9}" type="datetime1">
              <a:rPr lang="de-DE"/>
              <a:pPr>
                <a:defRPr/>
              </a:pPr>
              <a:t>04.04.2019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E581D4-A792-A044-91FD-13759035D18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69822A-46BC-E643-A22F-92A160CB5545}" type="datetime1">
              <a:rPr lang="de-DE"/>
              <a:pPr>
                <a:defRPr/>
              </a:pPr>
              <a:t>04.04.2019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4A4267-15A7-0445-AE0E-9454BE28E47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C7A919-F404-8040-89BC-B5D02571C1F1}" type="datetime1">
              <a:rPr lang="de-DE"/>
              <a:pPr>
                <a:defRPr/>
              </a:pPr>
              <a:t>04.04.2019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250B82-0867-9042-970A-64CFD4E8878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1F2A6C-F535-7342-8810-BE87E9AD52E7}" type="datetime1">
              <a:rPr lang="de-DE"/>
              <a:pPr>
                <a:defRPr/>
              </a:pPr>
              <a:t>04.04.2019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1896AF-4237-8A4C-B47D-1DF48A66BB3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234F6C-0733-FB43-B36E-7582557B8D89}" type="datetime1">
              <a:rPr lang="de-DE"/>
              <a:pPr>
                <a:defRPr/>
              </a:pPr>
              <a:t>04.04.2019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CD11D7-AEB5-6943-8703-62F5252B897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73F08-9B78-7E4F-BDFA-BF5301D7BCA6}" type="datetime1">
              <a:rPr lang="de-DE"/>
              <a:pPr>
                <a:defRPr/>
              </a:pPr>
              <a:t>04.04.2019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91B968-6DE2-BF45-929C-091F0BA330D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97A865-6792-1A4A-BDED-E5ABE774CB0F}" type="datetime1">
              <a:rPr lang="de-DE"/>
              <a:pPr>
                <a:defRPr/>
              </a:pPr>
              <a:t>04.04.2019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DFBF54-E4E7-7F49-BFA9-6E92F894705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B37D85-7763-C64D-9990-0A92FF4B3BD2}" type="datetime1">
              <a:rPr lang="de-DE"/>
              <a:pPr>
                <a:defRPr/>
              </a:pPr>
              <a:t>04.04.2019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A9334A-420A-B245-A1A3-AC84E00FF30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79BA3C-DDA2-D049-8E67-414589139CB2}" type="datetime1">
              <a:rPr lang="de-DE"/>
              <a:pPr>
                <a:defRPr/>
              </a:pPr>
              <a:t>04.04.2019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C39C1A-1DB4-B44D-83B7-22063DC1EEC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3E5E723E-8FD1-2F4F-9F1C-14BA4055494C}" type="datetime1">
              <a:rPr lang="de-DE"/>
              <a:pPr>
                <a:defRPr/>
              </a:pPr>
              <a:t>04.04.2019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230441EF-E3B2-9F46-9362-FCE0C1E2582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" name="Textfeld 6"/>
          <p:cNvSpPr txBox="1"/>
          <p:nvPr userDrawn="1"/>
        </p:nvSpPr>
        <p:spPr>
          <a:xfrm>
            <a:off x="7427913" y="6637338"/>
            <a:ext cx="1804987" cy="2460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00" b="1">
                <a:solidFill>
                  <a:schemeClr val="bg1">
                    <a:lumMod val="65000"/>
                  </a:schemeClr>
                </a:solidFill>
                <a:latin typeface="Arial"/>
                <a:ea typeface="+mn-ea"/>
                <a:cs typeface="Arial"/>
              </a:rPr>
              <a:t>www.informatikzentrale.de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ctrTitle"/>
          </p:nvPr>
        </p:nvSpPr>
        <p:spPr>
          <a:xfrm>
            <a:off x="685800" y="1644383"/>
            <a:ext cx="7772400" cy="1956067"/>
          </a:xfrm>
        </p:spPr>
        <p:txBody>
          <a:bodyPr/>
          <a:lstStyle/>
          <a:p>
            <a:pPr eaLnBrk="1" hangingPunct="1"/>
            <a:r>
              <a:rPr lang="de-DE" dirty="0">
                <a:ea typeface="ＭＳ Ｐゴシック" pitchFamily="-1" charset="-128"/>
                <a:cs typeface="ＭＳ Ｐゴシック" pitchFamily="-1" charset="-128"/>
              </a:rPr>
              <a:t>SQL</a:t>
            </a:r>
            <a:br>
              <a:rPr lang="de-DE" dirty="0">
                <a:ea typeface="ＭＳ Ｐゴシック" pitchFamily="-1" charset="-128"/>
                <a:cs typeface="ＭＳ Ｐゴシック" pitchFamily="-1" charset="-128"/>
              </a:rPr>
            </a:br>
            <a:br>
              <a:rPr lang="de-DE" dirty="0">
                <a:ea typeface="ＭＳ Ｐゴシック" pitchFamily="-1" charset="-128"/>
                <a:cs typeface="ＭＳ Ｐゴシック" pitchFamily="-1" charset="-128"/>
              </a:rPr>
            </a:br>
            <a:r>
              <a:rPr lang="de-DE" dirty="0">
                <a:ea typeface="ＭＳ Ｐゴシック" pitchFamily="-1" charset="-128"/>
                <a:cs typeface="ＭＳ Ｐゴシック" pitchFamily="-1" charset="-128"/>
              </a:rPr>
              <a:t>GROUP BY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>
          <a:xfrm>
            <a:off x="457200" y="99786"/>
            <a:ext cx="8229600" cy="809852"/>
          </a:xfrm>
        </p:spPr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GROUP BY</a:t>
            </a:r>
          </a:p>
        </p:txBody>
      </p:sp>
      <p:pic>
        <p:nvPicPr>
          <p:cNvPr id="11" name="Bild 10"/>
          <p:cNvPicPr>
            <a:picLocks noChangeAspect="1"/>
          </p:cNvPicPr>
          <p:nvPr/>
        </p:nvPicPr>
        <p:blipFill rotWithShape="1">
          <a:blip r:embed="rId2"/>
          <a:srcRect t="27759"/>
          <a:stretch/>
        </p:blipFill>
        <p:spPr>
          <a:xfrm>
            <a:off x="371928" y="2794000"/>
            <a:ext cx="8100785" cy="3895299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371928" y="725140"/>
            <a:ext cx="65665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/>
              <a:t>Bundestag: Wie viele Abgeordnete sitzen hier?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2509587" y="1186805"/>
            <a:ext cx="313980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>
                <a:latin typeface="Courier New"/>
                <a:cs typeface="Courier New"/>
              </a:rPr>
              <a:t>SELECT COUNT(*) </a:t>
            </a:r>
          </a:p>
          <a:p>
            <a:r>
              <a:rPr lang="de-DE" sz="2400" b="1">
                <a:latin typeface="Courier New"/>
                <a:cs typeface="Courier New"/>
              </a:rPr>
              <a:t>FROM abgeordnete</a:t>
            </a:r>
          </a:p>
          <a:p>
            <a:endParaRPr lang="de-DE" sz="2400" b="1">
              <a:latin typeface="Courier New"/>
              <a:cs typeface="Courier New"/>
            </a:endParaRPr>
          </a:p>
          <a:p>
            <a:r>
              <a:rPr lang="de-DE" sz="2400" b="1">
                <a:latin typeface="Courier New"/>
                <a:cs typeface="Courier New"/>
              </a:rPr>
              <a:t>-- Ergebnis: 16</a:t>
            </a:r>
          </a:p>
        </p:txBody>
      </p:sp>
    </p:spTree>
    <p:extLst>
      <p:ext uri="{BB962C8B-B14F-4D97-AF65-F5344CB8AC3E}">
        <p14:creationId xmlns:p14="http://schemas.microsoft.com/office/powerpoint/2010/main" val="25133069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>
          <a:xfrm>
            <a:off x="457200" y="99786"/>
            <a:ext cx="8229600" cy="809852"/>
          </a:xfrm>
        </p:spPr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GROUP BY</a:t>
            </a:r>
          </a:p>
        </p:txBody>
      </p:sp>
      <p:pic>
        <p:nvPicPr>
          <p:cNvPr id="11" name="Bild 10"/>
          <p:cNvPicPr>
            <a:picLocks noChangeAspect="1"/>
          </p:cNvPicPr>
          <p:nvPr/>
        </p:nvPicPr>
        <p:blipFill rotWithShape="1">
          <a:blip r:embed="rId2"/>
          <a:srcRect t="27759"/>
          <a:stretch/>
        </p:blipFill>
        <p:spPr>
          <a:xfrm>
            <a:off x="371928" y="2794000"/>
            <a:ext cx="8100785" cy="3895299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371928" y="725140"/>
            <a:ext cx="8671063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/>
              <a:t>Und wie viele Abgeordnete der einzelnen Parteien sitzen hier?</a:t>
            </a:r>
          </a:p>
          <a:p>
            <a:r>
              <a:rPr lang="de-DE" sz="2400" dirty="0"/>
              <a:t>Farbe "rot"			: ...</a:t>
            </a:r>
          </a:p>
          <a:p>
            <a:r>
              <a:rPr lang="de-DE" sz="2400" dirty="0"/>
              <a:t>Farbe "grün"			: ...</a:t>
            </a:r>
          </a:p>
          <a:p>
            <a:r>
              <a:rPr lang="de-DE" sz="2400" dirty="0"/>
              <a:t>Farbe „schwarz"		: ...</a:t>
            </a:r>
          </a:p>
          <a:p>
            <a:r>
              <a:rPr lang="de-DE" sz="2400" dirty="0"/>
              <a:t>etc.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6742982" y="2104469"/>
            <a:ext cx="2401018" cy="120032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b="1">
                <a:latin typeface="Courier New"/>
                <a:cs typeface="Courier New"/>
              </a:rPr>
              <a:t>SELECT COUNT(*) </a:t>
            </a:r>
          </a:p>
          <a:p>
            <a:r>
              <a:rPr lang="de-DE" b="1">
                <a:latin typeface="Courier New"/>
                <a:cs typeface="Courier New"/>
              </a:rPr>
              <a:t>FROM abgeordnete</a:t>
            </a:r>
          </a:p>
          <a:p>
            <a:endParaRPr lang="de-DE" b="1">
              <a:latin typeface="Courier New"/>
              <a:cs typeface="Courier New"/>
            </a:endParaRPr>
          </a:p>
          <a:p>
            <a:r>
              <a:rPr lang="de-DE" b="1">
                <a:latin typeface="Courier New"/>
                <a:cs typeface="Courier New"/>
              </a:rPr>
              <a:t>-- Ergebnis: 16</a:t>
            </a:r>
          </a:p>
        </p:txBody>
      </p:sp>
    </p:spTree>
    <p:extLst>
      <p:ext uri="{BB962C8B-B14F-4D97-AF65-F5344CB8AC3E}">
        <p14:creationId xmlns:p14="http://schemas.microsoft.com/office/powerpoint/2010/main" val="365983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>
          <a:xfrm>
            <a:off x="457200" y="99786"/>
            <a:ext cx="8229600" cy="809852"/>
          </a:xfrm>
        </p:spPr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GROUP BY</a:t>
            </a:r>
          </a:p>
        </p:txBody>
      </p:sp>
      <p:pic>
        <p:nvPicPr>
          <p:cNvPr id="11" name="Bild 10"/>
          <p:cNvPicPr>
            <a:picLocks noChangeAspect="1"/>
          </p:cNvPicPr>
          <p:nvPr/>
        </p:nvPicPr>
        <p:blipFill rotWithShape="1">
          <a:blip r:embed="rId2"/>
          <a:srcRect t="27759"/>
          <a:stretch/>
        </p:blipFill>
        <p:spPr>
          <a:xfrm>
            <a:off x="371928" y="2794000"/>
            <a:ext cx="8100785" cy="3895299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371928" y="725140"/>
            <a:ext cx="8671063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/>
              <a:t>Und wie viele Abgeordnete der einzelnen Parteien sitzen hier?</a:t>
            </a:r>
          </a:p>
          <a:p>
            <a:r>
              <a:rPr lang="de-DE" sz="2400" dirty="0"/>
              <a:t>Farbe "rot"			: 3</a:t>
            </a:r>
          </a:p>
          <a:p>
            <a:r>
              <a:rPr lang="de-DE" sz="2400" dirty="0"/>
              <a:t>Farbe "grün"			: 2</a:t>
            </a:r>
          </a:p>
          <a:p>
            <a:r>
              <a:rPr lang="de-DE" sz="2400" dirty="0"/>
              <a:t>Farbe „schwarz"		: 2</a:t>
            </a:r>
          </a:p>
          <a:p>
            <a:r>
              <a:rPr lang="de-DE" sz="2400" dirty="0"/>
              <a:t>etc.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6742982" y="2104469"/>
            <a:ext cx="2401018" cy="120032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b="1">
                <a:latin typeface="Courier New"/>
                <a:cs typeface="Courier New"/>
              </a:rPr>
              <a:t>SELECT COUNT(*) </a:t>
            </a:r>
          </a:p>
          <a:p>
            <a:r>
              <a:rPr lang="de-DE" b="1">
                <a:latin typeface="Courier New"/>
                <a:cs typeface="Courier New"/>
              </a:rPr>
              <a:t>FROM abgeordnete</a:t>
            </a:r>
          </a:p>
          <a:p>
            <a:endParaRPr lang="de-DE" b="1">
              <a:latin typeface="Courier New"/>
              <a:cs typeface="Courier New"/>
            </a:endParaRPr>
          </a:p>
          <a:p>
            <a:r>
              <a:rPr lang="de-DE" b="1">
                <a:latin typeface="Courier New"/>
                <a:cs typeface="Courier New"/>
              </a:rPr>
              <a:t>-- Ergebnis: 16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1333501" y="3699289"/>
            <a:ext cx="6858000" cy="286232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de-DE" sz="2400"/>
              <a:t>Wir müssen das Gesamtergebnis</a:t>
            </a:r>
          </a:p>
          <a:p>
            <a:r>
              <a:rPr lang="de-DE" sz="2400"/>
              <a:t>unterteilen nach Farbe:</a:t>
            </a:r>
          </a:p>
          <a:p>
            <a:endParaRPr lang="de-DE" sz="2400"/>
          </a:p>
          <a:p>
            <a:r>
              <a:rPr lang="de-DE" sz="2400" b="1">
                <a:latin typeface="Courier New"/>
                <a:cs typeface="Courier New"/>
              </a:rPr>
              <a:t>SELECT COUNT(*)</a:t>
            </a:r>
          </a:p>
          <a:p>
            <a:r>
              <a:rPr lang="de-DE" sz="2400" b="1">
                <a:latin typeface="Courier New"/>
                <a:cs typeface="Courier New"/>
              </a:rPr>
              <a:t>FROM abgeordnete</a:t>
            </a:r>
          </a:p>
          <a:p>
            <a:r>
              <a:rPr lang="de-DE" sz="6000" b="1">
                <a:solidFill>
                  <a:srgbClr val="FF0000"/>
                </a:solidFill>
                <a:latin typeface="Courier New"/>
                <a:cs typeface="Courier New"/>
              </a:rPr>
              <a:t>GROUP BY farbe</a:t>
            </a:r>
            <a:endParaRPr lang="de-DE" sz="6000" b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20404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198" y="3151663"/>
            <a:ext cx="4779042" cy="991045"/>
          </a:xfrm>
          <a:prstGeom prst="rect">
            <a:avLst/>
          </a:prstGeom>
        </p:spPr>
      </p:pic>
      <p:pic>
        <p:nvPicPr>
          <p:cNvPr id="7" name="Bild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0056" y="4275805"/>
            <a:ext cx="6941471" cy="2564094"/>
          </a:xfrm>
          <a:prstGeom prst="rect">
            <a:avLst/>
          </a:prstGeom>
        </p:spPr>
      </p:pic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GROUP BY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1609604" y="1147482"/>
            <a:ext cx="7421924" cy="1938992"/>
          </a:xfrm>
          <a:prstGeom prst="rect">
            <a:avLst/>
          </a:prstGeom>
          <a:solidFill>
            <a:srgbClr val="FFFFFF"/>
          </a:solidFill>
          <a:ln w="38100" cmpd="sng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de-DE" sz="2400" dirty="0"/>
              <a:t>Beispieldatenbank:</a:t>
            </a:r>
          </a:p>
          <a:p>
            <a:r>
              <a:rPr lang="de-DE" sz="2400" dirty="0"/>
              <a:t>Wie viele Personen wohnen in den einzelnen Orten?</a:t>
            </a:r>
          </a:p>
          <a:p>
            <a:endParaRPr lang="de-DE" sz="2400" dirty="0"/>
          </a:p>
          <a:p>
            <a:r>
              <a:rPr lang="de-DE" sz="2400" dirty="0"/>
              <a:t>Wir müssen also die Personen nach Ort aufteilen:</a:t>
            </a:r>
          </a:p>
          <a:p>
            <a:r>
              <a:rPr lang="de-DE" sz="2400" b="1" dirty="0">
                <a:solidFill>
                  <a:srgbClr val="FF0000"/>
                </a:solidFill>
                <a:latin typeface="Courier New"/>
                <a:cs typeface="Courier New"/>
              </a:rPr>
              <a:t>GROUP BY </a:t>
            </a:r>
            <a:r>
              <a:rPr lang="de-DE" sz="2400" b="1" dirty="0" err="1">
                <a:solidFill>
                  <a:srgbClr val="FF0000"/>
                </a:solidFill>
                <a:latin typeface="Courier New"/>
                <a:cs typeface="Courier New"/>
              </a:rPr>
              <a:t>orte.postleitzahl</a:t>
            </a:r>
            <a:endParaRPr lang="de-DE" sz="2400" b="1" dirty="0">
              <a:solidFill>
                <a:srgbClr val="FF0000"/>
              </a:solidFill>
              <a:latin typeface="Courier New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36506839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GROUP BY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296333" y="1271444"/>
            <a:ext cx="855133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200">
                <a:latin typeface="Courier New"/>
                <a:cs typeface="Courier New"/>
              </a:rPr>
              <a:t>SELECT</a:t>
            </a:r>
          </a:p>
          <a:p>
            <a:r>
              <a:rPr lang="de-DE" sz="2200">
                <a:solidFill>
                  <a:srgbClr val="FF0000"/>
                </a:solidFill>
                <a:latin typeface="Courier New"/>
                <a:cs typeface="Courier New"/>
              </a:rPr>
              <a:t>	orte.name, COUNT(*</a:t>
            </a:r>
            <a:r>
              <a:rPr lang="de-DE" sz="2200">
                <a:latin typeface="Courier New"/>
                <a:cs typeface="Courier New"/>
              </a:rPr>
              <a:t>) as anzahlKundenProOrt</a:t>
            </a:r>
          </a:p>
          <a:p>
            <a:r>
              <a:rPr lang="de-DE" sz="2200">
                <a:latin typeface="Courier New"/>
                <a:cs typeface="Courier New"/>
              </a:rPr>
              <a:t>FROM</a:t>
            </a:r>
          </a:p>
          <a:p>
            <a:r>
              <a:rPr lang="de-DE" sz="2200">
                <a:latin typeface="Courier New"/>
                <a:cs typeface="Courier New"/>
              </a:rPr>
              <a:t>	kunden, orte</a:t>
            </a:r>
          </a:p>
          <a:p>
            <a:r>
              <a:rPr lang="de-DE" sz="2200">
                <a:latin typeface="Courier New"/>
                <a:cs typeface="Courier New"/>
              </a:rPr>
              <a:t>WHERE</a:t>
            </a:r>
          </a:p>
          <a:p>
            <a:r>
              <a:rPr lang="de-DE" sz="2200">
                <a:latin typeface="Courier New"/>
                <a:cs typeface="Courier New"/>
              </a:rPr>
              <a:t>	orte.postleitzahl = kunden.ort_postleitzahl</a:t>
            </a:r>
          </a:p>
        </p:txBody>
      </p:sp>
      <p:sp>
        <p:nvSpPr>
          <p:cNvPr id="15" name="Textfeld 14"/>
          <p:cNvSpPr txBox="1"/>
          <p:nvPr/>
        </p:nvSpPr>
        <p:spPr>
          <a:xfrm>
            <a:off x="4561293" y="3395102"/>
            <a:ext cx="43936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9 Kunden, die einem Ort zugeordnet sind</a:t>
            </a:r>
          </a:p>
        </p:txBody>
      </p:sp>
      <p:pic>
        <p:nvPicPr>
          <p:cNvPr id="7" name="Bild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8925" y="3796111"/>
            <a:ext cx="6036006" cy="1515534"/>
          </a:xfrm>
          <a:prstGeom prst="rect">
            <a:avLst/>
          </a:prstGeom>
        </p:spPr>
      </p:pic>
      <p:sp>
        <p:nvSpPr>
          <p:cNvPr id="2" name="Textfeld 1"/>
          <p:cNvSpPr txBox="1"/>
          <p:nvPr/>
        </p:nvSpPr>
        <p:spPr>
          <a:xfrm>
            <a:off x="366485" y="4932311"/>
            <a:ext cx="8022036" cy="1477328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de-DE" b="1">
                <a:solidFill>
                  <a:schemeClr val="bg1"/>
                </a:solidFill>
              </a:rPr>
              <a:t>Aber: name "München" ist nicht korrekt</a:t>
            </a:r>
          </a:p>
          <a:p>
            <a:r>
              <a:rPr lang="de-DE" b="1">
                <a:solidFill>
                  <a:schemeClr val="bg1"/>
                </a:solidFill>
              </a:rPr>
              <a:t>(da Ergebnis eine Zusammenfassung ist, wird hier erster Ort angezeigt)</a:t>
            </a:r>
          </a:p>
          <a:p>
            <a:endParaRPr lang="de-DE" b="1">
              <a:solidFill>
                <a:schemeClr val="bg1"/>
              </a:solidFill>
            </a:endParaRPr>
          </a:p>
          <a:p>
            <a:r>
              <a:rPr lang="de-DE" b="1">
                <a:solidFill>
                  <a:schemeClr val="bg1"/>
                </a:solidFill>
              </a:rPr>
              <a:t>Was wir wollen:</a:t>
            </a:r>
          </a:p>
          <a:p>
            <a:r>
              <a:rPr lang="de-DE" b="1">
                <a:solidFill>
                  <a:schemeClr val="bg1"/>
                </a:solidFill>
              </a:rPr>
              <a:t>Das Gesamtergebnis nach Orten gruppieren (München, Freiburg ...)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5713076" y="948278"/>
            <a:ext cx="3363796" cy="646331"/>
          </a:xfrm>
          <a:prstGeom prst="rect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de-DE" sz="3600" b="1"/>
              <a:t>Achtung: Fehler!</a:t>
            </a:r>
          </a:p>
        </p:txBody>
      </p:sp>
    </p:spTree>
    <p:extLst>
      <p:ext uri="{BB962C8B-B14F-4D97-AF65-F5344CB8AC3E}">
        <p14:creationId xmlns:p14="http://schemas.microsoft.com/office/powerpoint/2010/main" val="33990771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GROUP BY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296333" y="1271444"/>
            <a:ext cx="8551334" cy="4493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200">
                <a:latin typeface="Courier New"/>
                <a:cs typeface="Courier New"/>
              </a:rPr>
              <a:t>SELECT</a:t>
            </a:r>
          </a:p>
          <a:p>
            <a:r>
              <a:rPr lang="de-DE" sz="2200">
                <a:solidFill>
                  <a:srgbClr val="FF0000"/>
                </a:solidFill>
                <a:latin typeface="Courier New"/>
                <a:cs typeface="Courier New"/>
              </a:rPr>
              <a:t>	orte.name, COUNT(*</a:t>
            </a:r>
            <a:r>
              <a:rPr lang="de-DE" sz="2200">
                <a:latin typeface="Courier New"/>
                <a:cs typeface="Courier New"/>
              </a:rPr>
              <a:t>) as anzahlKundenProOrt</a:t>
            </a:r>
          </a:p>
          <a:p>
            <a:r>
              <a:rPr lang="de-DE" sz="2200">
                <a:latin typeface="Courier New"/>
                <a:cs typeface="Courier New"/>
              </a:rPr>
              <a:t>FROM</a:t>
            </a:r>
          </a:p>
          <a:p>
            <a:r>
              <a:rPr lang="de-DE" sz="2200">
                <a:latin typeface="Courier New"/>
                <a:cs typeface="Courier New"/>
              </a:rPr>
              <a:t>	kunden, orte</a:t>
            </a:r>
          </a:p>
          <a:p>
            <a:r>
              <a:rPr lang="de-DE" sz="2200">
                <a:latin typeface="Courier New"/>
                <a:cs typeface="Courier New"/>
              </a:rPr>
              <a:t>WHERE</a:t>
            </a:r>
          </a:p>
          <a:p>
            <a:r>
              <a:rPr lang="de-DE" sz="2200">
                <a:latin typeface="Courier New"/>
                <a:cs typeface="Courier New"/>
              </a:rPr>
              <a:t>	orte.postleitzahl = kunden.ort_postleitzahl</a:t>
            </a:r>
          </a:p>
          <a:p>
            <a:r>
              <a:rPr lang="de-DE" sz="2200" b="1">
                <a:solidFill>
                  <a:srgbClr val="FF0000"/>
                </a:solidFill>
                <a:latin typeface="Courier New"/>
                <a:cs typeface="Courier New"/>
              </a:rPr>
              <a:t>GROUP BY</a:t>
            </a:r>
          </a:p>
          <a:p>
            <a:r>
              <a:rPr lang="de-DE" sz="2200" b="1">
                <a:solidFill>
                  <a:srgbClr val="FF0000"/>
                </a:solidFill>
                <a:latin typeface="Courier New"/>
                <a:cs typeface="Courier New"/>
              </a:rPr>
              <a:t>	orte.postleitzahl;</a:t>
            </a:r>
          </a:p>
          <a:p>
            <a:endParaRPr lang="de-DE" sz="2200">
              <a:latin typeface="Courier New"/>
              <a:cs typeface="Courier New"/>
            </a:endParaRPr>
          </a:p>
          <a:p>
            <a:r>
              <a:rPr lang="de-DE" sz="2200">
                <a:solidFill>
                  <a:srgbClr val="0000FF"/>
                </a:solidFill>
                <a:latin typeface="Courier New"/>
                <a:cs typeface="Courier New"/>
              </a:rPr>
              <a:t>-- gleiches Ergebnis:</a:t>
            </a:r>
          </a:p>
          <a:p>
            <a:r>
              <a:rPr lang="de-DE" sz="2200">
                <a:solidFill>
                  <a:srgbClr val="0000FF"/>
                </a:solidFill>
                <a:latin typeface="Courier New"/>
                <a:cs typeface="Courier New"/>
              </a:rPr>
              <a:t>-- GROUP BY</a:t>
            </a:r>
          </a:p>
          <a:p>
            <a:r>
              <a:rPr lang="de-DE" sz="2200">
                <a:solidFill>
                  <a:srgbClr val="0000FF"/>
                </a:solidFill>
                <a:latin typeface="Courier New"/>
                <a:cs typeface="Courier New"/>
              </a:rPr>
              <a:t>-- kunden.orte_postleitzahl</a:t>
            </a:r>
          </a:p>
          <a:p>
            <a:endParaRPr lang="de-DE" sz="2200">
              <a:latin typeface="Courier New"/>
              <a:cs typeface="Courier New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4686229" y="3467228"/>
            <a:ext cx="44577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9 Kunden, die einem Ort zugeordnet sind,</a:t>
            </a:r>
          </a:p>
          <a:p>
            <a:r>
              <a:rPr lang="de-DE"/>
              <a:t>gruppiert nach Ort</a:t>
            </a:r>
          </a:p>
        </p:txBody>
      </p:sp>
      <p:pic>
        <p:nvPicPr>
          <p:cNvPr id="11" name="Bild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8864" y="4245003"/>
            <a:ext cx="4401960" cy="1553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4720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GROUP BY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296333" y="1271444"/>
            <a:ext cx="855133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200">
                <a:latin typeface="Courier New"/>
                <a:cs typeface="Courier New"/>
              </a:rPr>
              <a:t>SELECT</a:t>
            </a:r>
          </a:p>
          <a:p>
            <a:r>
              <a:rPr lang="de-DE" sz="2200">
                <a:latin typeface="Courier New"/>
                <a:cs typeface="Courier New"/>
              </a:rPr>
              <a:t>	orte.name, </a:t>
            </a:r>
            <a:r>
              <a:rPr lang="de-DE" sz="2200">
                <a:solidFill>
                  <a:srgbClr val="FF0000"/>
                </a:solidFill>
                <a:latin typeface="Courier New"/>
                <a:cs typeface="Courier New"/>
              </a:rPr>
              <a:t>SUM(kredit)</a:t>
            </a:r>
          </a:p>
          <a:p>
            <a:r>
              <a:rPr lang="de-DE" sz="2200">
                <a:latin typeface="Courier New"/>
                <a:cs typeface="Courier New"/>
              </a:rPr>
              <a:t>		AS 'Kredite in den einzelnen Orten'</a:t>
            </a:r>
          </a:p>
          <a:p>
            <a:r>
              <a:rPr lang="de-DE" sz="2200">
                <a:latin typeface="Courier New"/>
                <a:cs typeface="Courier New"/>
              </a:rPr>
              <a:t>FROM</a:t>
            </a:r>
          </a:p>
          <a:p>
            <a:r>
              <a:rPr lang="de-DE" sz="2200">
                <a:latin typeface="Courier New"/>
                <a:cs typeface="Courier New"/>
              </a:rPr>
              <a:t>	kunden, orte</a:t>
            </a:r>
          </a:p>
          <a:p>
            <a:r>
              <a:rPr lang="de-DE" sz="2200">
                <a:latin typeface="Courier New"/>
                <a:cs typeface="Courier New"/>
              </a:rPr>
              <a:t>WHERE</a:t>
            </a:r>
          </a:p>
          <a:p>
            <a:r>
              <a:rPr lang="de-DE" sz="2200">
                <a:latin typeface="Courier New"/>
                <a:cs typeface="Courier New"/>
              </a:rPr>
              <a:t>	orte.postleitzahl = kunden.ort_postleitzahl</a:t>
            </a:r>
          </a:p>
          <a:p>
            <a:r>
              <a:rPr lang="de-DE" sz="2200">
                <a:latin typeface="Courier New"/>
                <a:cs typeface="Courier New"/>
              </a:rPr>
              <a:t>GROUP BY</a:t>
            </a:r>
          </a:p>
          <a:p>
            <a:r>
              <a:rPr lang="de-DE" sz="2200">
                <a:latin typeface="Courier New"/>
                <a:cs typeface="Courier New"/>
              </a:rPr>
              <a:t>	kunden.ort_postleitzahl;</a:t>
            </a:r>
          </a:p>
        </p:txBody>
      </p:sp>
      <p:pic>
        <p:nvPicPr>
          <p:cNvPr id="2" name="Bild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4242" y="4495157"/>
            <a:ext cx="4737989" cy="1573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669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GROUP BY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296281" y="1320690"/>
            <a:ext cx="8675362" cy="544764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900"/>
              <a:t>gruppiert Ergebnisse nach dem Kriterium, z.B.</a:t>
            </a:r>
          </a:p>
          <a:p>
            <a:endParaRPr lang="de-DE" sz="2900"/>
          </a:p>
          <a:p>
            <a:pPr marL="457200" indent="-457200">
              <a:buFontTx/>
              <a:buChar char="-"/>
            </a:pPr>
            <a:r>
              <a:rPr lang="de-DE" sz="2900"/>
              <a:t>Kunden, die im gleichen Ort wohnen</a:t>
            </a:r>
          </a:p>
          <a:p>
            <a:r>
              <a:rPr lang="de-DE" sz="2900"/>
              <a:t>		</a:t>
            </a:r>
            <a:r>
              <a:rPr lang="de-DE" sz="2400">
                <a:latin typeface="Courier New"/>
                <a:cs typeface="Courier New"/>
              </a:rPr>
              <a:t>GROUP BY orte.postleitzahl</a:t>
            </a:r>
          </a:p>
          <a:p>
            <a:r>
              <a:rPr lang="de-DE" sz="2900"/>
              <a:t>		</a:t>
            </a:r>
            <a:r>
              <a:rPr lang="de-DE" sz="2400">
                <a:latin typeface="Courier New"/>
                <a:cs typeface="Courier New"/>
              </a:rPr>
              <a:t>-- oder</a:t>
            </a:r>
          </a:p>
          <a:p>
            <a:r>
              <a:rPr lang="de-DE" sz="2400">
                <a:latin typeface="Courier New"/>
                <a:cs typeface="Courier New"/>
              </a:rPr>
              <a:t>		GROUP BY kunden.postleitzahl</a:t>
            </a:r>
          </a:p>
          <a:p>
            <a:pPr marL="457200" indent="-457200">
              <a:buFontTx/>
              <a:buChar char="-"/>
            </a:pPr>
            <a:r>
              <a:rPr lang="de-DE" sz="2900"/>
              <a:t>Orte, die die gleiche Postleitzahl haben</a:t>
            </a:r>
          </a:p>
          <a:p>
            <a:r>
              <a:rPr lang="de-DE" sz="2900"/>
              <a:t>		</a:t>
            </a:r>
            <a:r>
              <a:rPr lang="de-DE" sz="2400">
                <a:latin typeface="Courier New"/>
                <a:cs typeface="Courier New"/>
              </a:rPr>
              <a:t>GROUP BY orte.postleitzahl</a:t>
            </a:r>
          </a:p>
          <a:p>
            <a:pPr marL="457200" indent="-457200">
              <a:buFontTx/>
              <a:buChar char="-"/>
            </a:pPr>
            <a:r>
              <a:rPr lang="de-DE" sz="2900"/>
              <a:t>Kunden, die bei der gleichen Bank sind</a:t>
            </a:r>
          </a:p>
          <a:p>
            <a:r>
              <a:rPr lang="de-DE" sz="2900"/>
              <a:t>		</a:t>
            </a:r>
            <a:r>
              <a:rPr lang="de-DE" sz="2400">
                <a:latin typeface="Courier New"/>
                <a:cs typeface="Courier New"/>
              </a:rPr>
              <a:t>GROUP BY kunden.bank_id</a:t>
            </a:r>
          </a:p>
          <a:p>
            <a:pPr marL="457200" indent="-457200">
              <a:buFontTx/>
              <a:buChar char="-"/>
            </a:pPr>
            <a:endParaRPr lang="de-DE" sz="2400">
              <a:latin typeface="Courier New"/>
              <a:cs typeface="Courier New"/>
            </a:endParaRPr>
          </a:p>
          <a:p>
            <a:pPr marL="457200" indent="-457200">
              <a:buFontTx/>
              <a:buChar char="-"/>
            </a:pPr>
            <a:endParaRPr lang="de-DE" sz="2900"/>
          </a:p>
        </p:txBody>
      </p:sp>
    </p:spTree>
    <p:extLst>
      <p:ext uri="{BB962C8B-B14F-4D97-AF65-F5344CB8AC3E}">
        <p14:creationId xmlns:p14="http://schemas.microsoft.com/office/powerpoint/2010/main" val="12979688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ctrTitle"/>
          </p:nvPr>
        </p:nvSpPr>
        <p:spPr>
          <a:xfrm>
            <a:off x="685800" y="536575"/>
            <a:ext cx="7772400" cy="1470025"/>
          </a:xfrm>
        </p:spPr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Noch einmal der Merksatz: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993974" y="2095240"/>
            <a:ext cx="7376182" cy="75405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de-DE" sz="4300" dirty="0">
                <a:solidFill>
                  <a:srgbClr val="FF0000"/>
                </a:solidFill>
              </a:rPr>
              <a:t>W</a:t>
            </a:r>
            <a:r>
              <a:rPr lang="de-DE" sz="4300" dirty="0"/>
              <a:t>arum </a:t>
            </a:r>
            <a:r>
              <a:rPr lang="de-DE" sz="4300" dirty="0">
                <a:solidFill>
                  <a:srgbClr val="0000FF"/>
                </a:solidFill>
              </a:rPr>
              <a:t>g</a:t>
            </a:r>
            <a:r>
              <a:rPr lang="de-DE" sz="4300" dirty="0"/>
              <a:t>eht </a:t>
            </a:r>
            <a:r>
              <a:rPr lang="de-DE" sz="4300" dirty="0">
                <a:solidFill>
                  <a:schemeClr val="accent6">
                    <a:lumMod val="75000"/>
                  </a:schemeClr>
                </a:solidFill>
              </a:rPr>
              <a:t>H</a:t>
            </a:r>
            <a:r>
              <a:rPr lang="de-DE" sz="4300" dirty="0"/>
              <a:t>erbert </a:t>
            </a:r>
            <a:r>
              <a:rPr lang="de-DE" sz="4300" dirty="0">
                <a:solidFill>
                  <a:srgbClr val="008000"/>
                </a:solidFill>
              </a:rPr>
              <a:t>o</a:t>
            </a:r>
            <a:r>
              <a:rPr lang="de-DE" sz="4300" dirty="0"/>
              <a:t>ft </a:t>
            </a:r>
            <a:r>
              <a:rPr lang="de-DE" sz="4300" dirty="0">
                <a:solidFill>
                  <a:srgbClr val="953735"/>
                </a:solidFill>
              </a:rPr>
              <a:t>l</a:t>
            </a:r>
            <a:r>
              <a:rPr lang="de-DE" sz="4300" dirty="0"/>
              <a:t>aufen?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2870198" y="3026442"/>
            <a:ext cx="3623733" cy="3108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latin typeface="Courier New"/>
                <a:cs typeface="Courier New"/>
              </a:rPr>
              <a:t>SELECT ... </a:t>
            </a:r>
          </a:p>
          <a:p>
            <a:r>
              <a:rPr lang="de-DE" sz="2800" b="1" dirty="0">
                <a:latin typeface="Courier New"/>
                <a:cs typeface="Courier New"/>
              </a:rPr>
              <a:t>FROM ... </a:t>
            </a:r>
          </a:p>
          <a:p>
            <a:r>
              <a:rPr lang="de-DE" sz="2800" b="1" dirty="0">
                <a:latin typeface="Courier New"/>
                <a:cs typeface="Courier New"/>
              </a:rPr>
              <a:t>	</a:t>
            </a:r>
            <a:r>
              <a:rPr lang="de-DE" sz="2800" b="1" dirty="0">
                <a:solidFill>
                  <a:srgbClr val="FF0000"/>
                </a:solidFill>
                <a:latin typeface="Courier New"/>
                <a:cs typeface="Courier New"/>
              </a:rPr>
              <a:t>W</a:t>
            </a:r>
            <a:r>
              <a:rPr lang="de-DE" sz="2800" b="1" dirty="0">
                <a:latin typeface="Courier New"/>
                <a:cs typeface="Courier New"/>
              </a:rPr>
              <a:t>HERE ... </a:t>
            </a:r>
          </a:p>
          <a:p>
            <a:r>
              <a:rPr lang="de-DE" sz="2800" b="1" dirty="0">
                <a:latin typeface="Courier New"/>
                <a:cs typeface="Courier New"/>
              </a:rPr>
              <a:t>	</a:t>
            </a:r>
            <a:r>
              <a:rPr lang="de-DE" sz="2800" b="1" dirty="0">
                <a:solidFill>
                  <a:srgbClr val="0000FF"/>
                </a:solidFill>
                <a:latin typeface="Courier New"/>
                <a:cs typeface="Courier New"/>
              </a:rPr>
              <a:t>G</a:t>
            </a:r>
            <a:r>
              <a:rPr lang="de-DE" sz="2800" b="1" dirty="0">
                <a:latin typeface="Courier New"/>
                <a:cs typeface="Courier New"/>
              </a:rPr>
              <a:t>ROUP BY ...</a:t>
            </a:r>
          </a:p>
          <a:p>
            <a:r>
              <a:rPr lang="de-DE" sz="2800" b="1" dirty="0">
                <a:latin typeface="Courier New"/>
                <a:cs typeface="Courier New"/>
              </a:rPr>
              <a:t>	</a:t>
            </a:r>
            <a:r>
              <a:rPr lang="de-DE" sz="2800" b="1" dirty="0">
                <a:solidFill>
                  <a:srgbClr val="E46C0A"/>
                </a:solidFill>
                <a:latin typeface="Courier New"/>
                <a:cs typeface="Courier New"/>
              </a:rPr>
              <a:t>H</a:t>
            </a:r>
            <a:r>
              <a:rPr lang="de-DE" sz="2800" b="1" dirty="0">
                <a:latin typeface="Courier New"/>
                <a:cs typeface="Courier New"/>
              </a:rPr>
              <a:t>AVING ...</a:t>
            </a:r>
          </a:p>
          <a:p>
            <a:r>
              <a:rPr lang="de-DE" sz="2800" b="1" dirty="0">
                <a:latin typeface="Courier New"/>
                <a:cs typeface="Courier New"/>
              </a:rPr>
              <a:t>	</a:t>
            </a:r>
            <a:r>
              <a:rPr lang="de-DE" sz="2800" b="1" dirty="0">
                <a:solidFill>
                  <a:srgbClr val="008000"/>
                </a:solidFill>
                <a:latin typeface="Courier New"/>
                <a:cs typeface="Courier New"/>
              </a:rPr>
              <a:t>O</a:t>
            </a:r>
            <a:r>
              <a:rPr lang="de-DE" sz="2800" b="1" dirty="0">
                <a:latin typeface="Courier New"/>
                <a:cs typeface="Courier New"/>
              </a:rPr>
              <a:t>RDER BY ... </a:t>
            </a:r>
          </a:p>
          <a:p>
            <a:r>
              <a:rPr lang="de-DE" sz="2800" b="1" dirty="0">
                <a:latin typeface="Courier New"/>
                <a:cs typeface="Courier New"/>
              </a:rPr>
              <a:t>	</a:t>
            </a:r>
            <a:r>
              <a:rPr lang="de-DE" sz="2800" b="1" dirty="0">
                <a:solidFill>
                  <a:schemeClr val="accent2">
                    <a:lumMod val="75000"/>
                  </a:schemeClr>
                </a:solidFill>
                <a:latin typeface="Courier New"/>
                <a:cs typeface="Courier New"/>
              </a:rPr>
              <a:t>L</a:t>
            </a:r>
            <a:r>
              <a:rPr lang="de-DE" sz="2800" b="1" dirty="0">
                <a:latin typeface="Courier New"/>
                <a:cs typeface="Courier New"/>
              </a:rPr>
              <a:t>IMIT</a:t>
            </a:r>
          </a:p>
        </p:txBody>
      </p:sp>
    </p:spTree>
    <p:extLst>
      <p:ext uri="{BB962C8B-B14F-4D97-AF65-F5344CB8AC3E}">
        <p14:creationId xmlns:p14="http://schemas.microsoft.com/office/powerpoint/2010/main" val="1096039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988FA04-8AD8-409B-8FD6-FD4B67C6D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Reihenfolge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EFD6018-29F0-43B9-BDA9-A1833E98C7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Reihenfolge Abarbeitung, wenn </a:t>
            </a:r>
            <a:r>
              <a:rPr lang="de-DE" b="1" dirty="0"/>
              <a:t>WHERE</a:t>
            </a:r>
            <a:r>
              <a:rPr lang="de-DE" dirty="0"/>
              <a:t>, </a:t>
            </a:r>
            <a:r>
              <a:rPr lang="de-DE" b="1" dirty="0"/>
              <a:t>GROUP BY </a:t>
            </a:r>
            <a:r>
              <a:rPr lang="de-DE" dirty="0"/>
              <a:t>und </a:t>
            </a:r>
            <a:r>
              <a:rPr lang="de-DE" b="1" dirty="0"/>
              <a:t>HAVING </a:t>
            </a:r>
            <a:r>
              <a:rPr lang="de-DE" dirty="0"/>
              <a:t>in einer Abfrage:</a:t>
            </a:r>
            <a:endParaRPr lang="de-DE" b="1" dirty="0"/>
          </a:p>
          <a:p>
            <a:pPr marL="0" indent="0">
              <a:buNone/>
            </a:pP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Selektion mit WHERE</a:t>
            </a:r>
          </a:p>
          <a:p>
            <a:pPr marL="514350" indent="-514350">
              <a:buAutoNum type="arabicPeriod"/>
            </a:pPr>
            <a:r>
              <a:rPr lang="de-DE" dirty="0"/>
              <a:t>Dann Gruppierung mit GROUP BY</a:t>
            </a:r>
          </a:p>
          <a:p>
            <a:pPr marL="514350" indent="-514350">
              <a:buAutoNum type="arabicPeriod"/>
            </a:pPr>
            <a:r>
              <a:rPr lang="de-DE" dirty="0"/>
              <a:t>Zum Schluss Auswahl gewünschter Gruppen mit HAVING</a:t>
            </a:r>
          </a:p>
        </p:txBody>
      </p:sp>
    </p:spTree>
    <p:extLst>
      <p:ext uri="{BB962C8B-B14F-4D97-AF65-F5344CB8AC3E}">
        <p14:creationId xmlns:p14="http://schemas.microsoft.com/office/powerpoint/2010/main" val="12056694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988FA04-8AD8-409B-8FD6-FD4B67C6D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EFD6018-29F0-43B9-BDA9-A1833E98C7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Kommen in einer Abfrage </a:t>
            </a:r>
            <a:r>
              <a:rPr lang="de-DE" b="1" dirty="0"/>
              <a:t>WHERE</a:t>
            </a:r>
            <a:r>
              <a:rPr lang="de-DE" dirty="0"/>
              <a:t>, </a:t>
            </a:r>
            <a:r>
              <a:rPr lang="de-DE" b="1" dirty="0"/>
              <a:t>GROUP BY </a:t>
            </a:r>
            <a:r>
              <a:rPr lang="de-DE" dirty="0"/>
              <a:t>und </a:t>
            </a:r>
            <a:r>
              <a:rPr lang="de-DE" b="1" dirty="0"/>
              <a:t>HAVING</a:t>
            </a:r>
            <a:r>
              <a:rPr lang="de-DE" dirty="0"/>
              <a:t> vor, so wird in dieser Reihenfolge das Ergebnis bestimmt. Zuerst werden die zu betrachtenden Datensätze mittels </a:t>
            </a:r>
            <a:r>
              <a:rPr lang="de-DE" dirty="0" err="1"/>
              <a:t>where</a:t>
            </a:r>
            <a:r>
              <a:rPr lang="de-DE" dirty="0"/>
              <a:t> selektiert, dann werden diese mit </a:t>
            </a:r>
            <a:r>
              <a:rPr lang="de-DE" dirty="0" err="1"/>
              <a:t>group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gruppiert und zum Schluss werden mit </a:t>
            </a:r>
            <a:r>
              <a:rPr lang="de-DE" dirty="0" err="1"/>
              <a:t>having</a:t>
            </a:r>
            <a:r>
              <a:rPr lang="de-DE" dirty="0"/>
              <a:t> die gewünschten Gruppen ausgewählt.</a:t>
            </a:r>
          </a:p>
        </p:txBody>
      </p:sp>
    </p:spTree>
    <p:extLst>
      <p:ext uri="{BB962C8B-B14F-4D97-AF65-F5344CB8AC3E}">
        <p14:creationId xmlns:p14="http://schemas.microsoft.com/office/powerpoint/2010/main" val="21334533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Beispieldatenbank "Kunden"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152400" y="1417638"/>
            <a:ext cx="7511466" cy="16927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600" dirty="0" err="1"/>
              <a:t>kunden</a:t>
            </a:r>
            <a:r>
              <a:rPr lang="de-DE" sz="2600" dirty="0"/>
              <a:t> (</a:t>
            </a:r>
            <a:r>
              <a:rPr lang="de-DE" sz="2600" u="sng" dirty="0" err="1"/>
              <a:t>kunde_id</a:t>
            </a:r>
            <a:r>
              <a:rPr lang="de-DE" sz="2600" dirty="0"/>
              <a:t>, </a:t>
            </a:r>
            <a:r>
              <a:rPr lang="de-DE" sz="2600" dirty="0" err="1"/>
              <a:t>name</a:t>
            </a:r>
            <a:r>
              <a:rPr lang="de-DE" sz="2600" dirty="0"/>
              <a:t>, </a:t>
            </a:r>
            <a:r>
              <a:rPr lang="de-DE" sz="2600" dirty="0">
                <a:latin typeface="Wingdings"/>
                <a:ea typeface="Wingdings"/>
                <a:cs typeface="Wingdings"/>
              </a:rPr>
              <a:t></a:t>
            </a:r>
            <a:r>
              <a:rPr lang="de-DE" sz="2600" dirty="0" err="1">
                <a:latin typeface="Arial"/>
                <a:ea typeface="Wingdings"/>
                <a:cs typeface="Arial"/>
              </a:rPr>
              <a:t>ort_</a:t>
            </a:r>
            <a:r>
              <a:rPr lang="de-DE" sz="2600" dirty="0" err="1"/>
              <a:t>postleitzahl</a:t>
            </a:r>
            <a:r>
              <a:rPr lang="de-DE" sz="2600" dirty="0"/>
              <a:t>, </a:t>
            </a:r>
          </a:p>
          <a:p>
            <a:r>
              <a:rPr lang="de-DE" sz="2600" dirty="0"/>
              <a:t>								</a:t>
            </a:r>
            <a:r>
              <a:rPr lang="de-DE" sz="2600" dirty="0" err="1"/>
              <a:t>kontostand_giro</a:t>
            </a:r>
            <a:r>
              <a:rPr lang="de-DE" sz="2600" dirty="0"/>
              <a:t>, </a:t>
            </a:r>
            <a:r>
              <a:rPr lang="de-DE" sz="2600" dirty="0" err="1"/>
              <a:t>kredit</a:t>
            </a:r>
            <a:r>
              <a:rPr lang="de-DE" sz="2600" dirty="0"/>
              <a:t>)</a:t>
            </a:r>
          </a:p>
          <a:p>
            <a:r>
              <a:rPr lang="de-DE" sz="2600" dirty="0"/>
              <a:t>orte (</a:t>
            </a:r>
            <a:r>
              <a:rPr lang="de-DE" sz="2600" u="sng" dirty="0" err="1"/>
              <a:t>postleitzahl</a:t>
            </a:r>
            <a:r>
              <a:rPr lang="de-DE" sz="2600" dirty="0"/>
              <a:t>, </a:t>
            </a:r>
            <a:r>
              <a:rPr lang="de-DE" sz="2600" dirty="0" err="1"/>
              <a:t>name</a:t>
            </a:r>
            <a:r>
              <a:rPr lang="de-DE" sz="2600" dirty="0"/>
              <a:t>, </a:t>
            </a:r>
            <a:r>
              <a:rPr lang="de-DE" sz="2600" dirty="0" err="1"/>
              <a:t>einwohnerzahl</a:t>
            </a:r>
            <a:r>
              <a:rPr lang="de-DE" sz="2600" dirty="0"/>
              <a:t>, </a:t>
            </a:r>
          </a:p>
          <a:p>
            <a:r>
              <a:rPr lang="de-DE" sz="2600" dirty="0"/>
              <a:t>								</a:t>
            </a:r>
            <a:r>
              <a:rPr lang="de-DE" sz="2600" dirty="0" err="1"/>
              <a:t>anzahl_telefonleitungen</a:t>
            </a:r>
            <a:r>
              <a:rPr lang="de-DE" sz="2600" dirty="0"/>
              <a:t>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Beispieldatenbank "Kunden"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152400" y="1417638"/>
            <a:ext cx="79062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/>
              <a:t>kunden (</a:t>
            </a:r>
            <a:r>
              <a:rPr lang="de-DE" sz="2000" u="sng"/>
              <a:t>kunde_id</a:t>
            </a:r>
            <a:r>
              <a:rPr lang="de-DE" sz="2000"/>
              <a:t>, name, </a:t>
            </a:r>
            <a:r>
              <a:rPr lang="de-DE" sz="2000">
                <a:latin typeface="Wingdings"/>
                <a:ea typeface="Wingdings"/>
                <a:cs typeface="Wingdings"/>
              </a:rPr>
              <a:t></a:t>
            </a:r>
            <a:r>
              <a:rPr lang="de-DE" sz="2000">
                <a:latin typeface="Arial"/>
                <a:ea typeface="Wingdings"/>
                <a:cs typeface="Arial"/>
              </a:rPr>
              <a:t>ort_</a:t>
            </a:r>
            <a:r>
              <a:rPr lang="de-DE" sz="2000"/>
              <a:t>postleitzahl, kontostand_giro, kredit)</a:t>
            </a:r>
          </a:p>
          <a:p>
            <a:r>
              <a:rPr lang="de-DE" sz="2000"/>
              <a:t>orte (</a:t>
            </a:r>
            <a:r>
              <a:rPr lang="de-DE" sz="2000" u="sng"/>
              <a:t>postleitzahl</a:t>
            </a:r>
            <a:r>
              <a:rPr lang="de-DE" sz="2000"/>
              <a:t>, name, einwohnerzahl,	anzahl_telefonleitungen)</a:t>
            </a:r>
          </a:p>
        </p:txBody>
      </p:sp>
      <p:pic>
        <p:nvPicPr>
          <p:cNvPr id="6" name="Bild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99" y="2125524"/>
            <a:ext cx="6739277" cy="1397546"/>
          </a:xfrm>
          <a:prstGeom prst="rect">
            <a:avLst/>
          </a:prstGeom>
        </p:spPr>
      </p:pic>
      <p:pic>
        <p:nvPicPr>
          <p:cNvPr id="8" name="Bild 7"/>
          <p:cNvPicPr>
            <a:picLocks noChangeAspect="1"/>
          </p:cNvPicPr>
          <p:nvPr/>
        </p:nvPicPr>
        <p:blipFill rotWithShape="1">
          <a:blip r:embed="rId3"/>
          <a:srcRect b="11908"/>
          <a:stretch/>
        </p:blipFill>
        <p:spPr>
          <a:xfrm>
            <a:off x="2102143" y="3523070"/>
            <a:ext cx="6918687" cy="322486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Inhaltsplatzhalter 2"/>
          <p:cNvSpPr>
            <a:spLocks noGrp="1"/>
          </p:cNvSpPr>
          <p:nvPr>
            <p:ph idx="1"/>
          </p:nvPr>
        </p:nvSpPr>
        <p:spPr>
          <a:xfrm>
            <a:off x="301625" y="1989138"/>
            <a:ext cx="8229600" cy="4741862"/>
          </a:xfrm>
        </p:spPr>
        <p:txBody>
          <a:bodyPr/>
          <a:lstStyle/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DROP DATABASE IF EXISTS `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kunden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`;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CREATE DATABASE  IF NOT EXISTS `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kunden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` /*!40100 DEFAULT CHARACTER SET latin1 */;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USE `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kunden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`;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 MySQL 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dump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10.13  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Distrib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5.7.12, 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for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osx10.9 (x86_64)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 Host: 127.0.0.1    Database: Kunden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 ------------------------------------------------------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 Server 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version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	5.5.38</a:t>
            </a:r>
          </a:p>
          <a:p>
            <a:pPr eaLnBrk="1" hangingPunct="1">
              <a:buNone/>
            </a:pPr>
            <a:endParaRPr lang="de-DE" sz="200" b="1" dirty="0">
              <a:solidFill>
                <a:srgbClr val="FF0000"/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/*!40101 SET @OLD_CHARACTER_SET_CLIENT=@@CHARACTER_SET_CLIENT */;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/*!40101 SET @OLD_CHARACTER_SET_RESULTS=@@CHARACTER_SET_RESULTS */;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/*!40101 SET @OLD_COLLATION_CONNECTION=@@COLLATION_CONNECTION */;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/*!40101 SET NAMES utf8 */;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/*!40103 SET @OLD_TIME_ZONE=@@TIME_ZONE */;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/*!40103 SET TIME_ZONE='+00:00' */;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/*!40014 SET @OLD_UNIQUE_CHECKS=@@UNIQUE_CHECKS, UNIQUE_CHECKS=0 */;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/*!40014 SET @OLD_FOREIGN_KEY_CHECKS=@@FOREIGN_KEY_CHECKS, FOREIGN_KEY_CHECKS=0 */;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/*!40101 SET @OLD_SQL_MODE=@@SQL_MODE, SQL_MODE='NO_AUTO_VALUE_ON_ZERO' */;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/*!40111 SET @OLD_SQL_NOTES=@@SQL_NOTES, SQL_NOTES=0 */;</a:t>
            </a:r>
          </a:p>
          <a:p>
            <a:pPr eaLnBrk="1" hangingPunct="1">
              <a:buNone/>
            </a:pPr>
            <a:endParaRPr lang="de-DE" sz="200" b="1" dirty="0">
              <a:solidFill>
                <a:srgbClr val="FF0000"/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 Table 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structure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for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table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`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kunden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`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</a:t>
            </a:r>
          </a:p>
          <a:p>
            <a:pPr eaLnBrk="1" hangingPunct="1">
              <a:buNone/>
            </a:pPr>
            <a:endParaRPr lang="de-DE" sz="200" b="1" dirty="0">
              <a:solidFill>
                <a:srgbClr val="FF0000"/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DROP TABLE IF EXISTS `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kunden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`;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/*!40101 SET @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saved_cs_client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    = @@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character_set_client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*/;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/*!40101 SET 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character_set_client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= utf8 */;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CREATE TABLE `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kunden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` (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 `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kunde_id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` 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int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(11) NOT NULL AUTO_INCREMENT,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 `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name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` 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varchar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(200) NOT NULL,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 `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ort_postleitzahl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` 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varchar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(5) NOT NULL,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 `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kontostand_giro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` 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decimal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(10,2) NOT NULL,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 `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kredit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` 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decimal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(10,2) DEFAULT NULL,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 PRIMARY KEY (`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kunde_id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`),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 KEY `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fk_kunde_ort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` (`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ort_postleitzahl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`)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) ENGINE=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InnoDB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AUTO_INCREMENT=11 DEFAULT CHARSET=latin1;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/*!40101 SET 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character_set_client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= @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saved_cs_client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*/;</a:t>
            </a:r>
          </a:p>
          <a:p>
            <a:pPr eaLnBrk="1" hangingPunct="1">
              <a:buNone/>
            </a:pPr>
            <a:endParaRPr lang="de-DE" sz="200" b="1" dirty="0">
              <a:solidFill>
                <a:srgbClr val="FF0000"/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 Dumping 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data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for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table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`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kunden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`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</a:t>
            </a:r>
          </a:p>
          <a:p>
            <a:pPr eaLnBrk="1" hangingPunct="1">
              <a:buNone/>
            </a:pPr>
            <a:endParaRPr lang="de-DE" sz="200" b="1" dirty="0">
              <a:solidFill>
                <a:srgbClr val="FF0000"/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LOCK TABLES `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kunden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` WRITE;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/*!40000 ALTER TABLE `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kunden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` DISABLE KEYS */;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INSERT INTO `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kunden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` VALUES (1,'John','79111',182.00,-430320.22),(2,'Herbert','79312',10291.32,-10000.00),(3,'Sabina','79312',-253.21,-3205.32),(4,'Mary','79111',-832.01,NULL),(5,'Heinrich','79111',15302.85,0.00),(6,'Usal','80995',23012.21,NULL),(7,'Johannes','80995',159.31,0.00),(8,'Carla','79312',503.06,-15302.68),(9,'Ludowika','79111',25201.07,-82213.99),(10,'Niemand','99999',-5021.30,-3024.21)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/*!40000 ALTER TABLE `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kunden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` ENABLE KEYS */;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UNLOCK TABLES;</a:t>
            </a:r>
          </a:p>
          <a:p>
            <a:pPr eaLnBrk="1" hangingPunct="1">
              <a:buNone/>
            </a:pPr>
            <a:endParaRPr lang="de-DE" sz="200" b="1" dirty="0">
              <a:solidFill>
                <a:srgbClr val="FF0000"/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 Table 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structure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for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table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`orte`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</a:t>
            </a:r>
          </a:p>
          <a:p>
            <a:pPr eaLnBrk="1" hangingPunct="1">
              <a:buNone/>
            </a:pPr>
            <a:endParaRPr lang="de-DE" sz="200" b="1" dirty="0">
              <a:solidFill>
                <a:srgbClr val="FF0000"/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DROP TABLE IF EXISTS `orte`;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/*!40101 SET @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saved_cs_client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    = @@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character_set_client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*/;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/*!40101 SET 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character_set_client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= utf8 */;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CREATE TABLE `orte` (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 `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postleitzahl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` 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varchar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(5) NOT NULL,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 `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name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` 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varchar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(255) NOT NULL,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 `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einwohnerzahl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` 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int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(11) DEFAULT NULL,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 `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anzahl_telefonleitungen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` 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int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(11) DEFAULT NULL,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 PRIMARY KEY (`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postleitzahl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`)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) ENGINE=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InnoDB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DEFAULT CHARSET=latin1;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/*!40101 SET 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character_set_client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= @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saved_cs_client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*/;</a:t>
            </a:r>
          </a:p>
          <a:p>
            <a:pPr eaLnBrk="1" hangingPunct="1">
              <a:buNone/>
            </a:pPr>
            <a:endParaRPr lang="de-DE" sz="200" b="1" dirty="0">
              <a:solidFill>
                <a:srgbClr val="FF0000"/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 Dumping 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data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for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table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`orte`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</a:t>
            </a:r>
          </a:p>
          <a:p>
            <a:pPr eaLnBrk="1" hangingPunct="1">
              <a:buNone/>
            </a:pPr>
            <a:endParaRPr lang="de-DE" sz="200" b="1" dirty="0">
              <a:solidFill>
                <a:srgbClr val="FF0000"/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LOCK TABLES `orte` WRITE;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/*!40000 ALTER TABLE `orte` DISABLE KEYS */;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INSERT INTO `orte` VALUES ('20095','Hamburg',2000000,1004),('79111','Freiburg',280000,195),('79312','Emmendingen',40000,12),('80995','München',1000000,385);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/*!40000 ALTER TABLE `orte` ENABLE KEYS */;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UNLOCK TABLES;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/*!40103 SET TIME_ZONE=@OLD_TIME_ZONE */;</a:t>
            </a:r>
          </a:p>
          <a:p>
            <a:pPr eaLnBrk="1" hangingPunct="1">
              <a:buNone/>
            </a:pPr>
            <a:endParaRPr lang="de-DE" sz="200" b="1" dirty="0">
              <a:solidFill>
                <a:srgbClr val="FF0000"/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/*!40101 SET SQL_MODE=@OLD_SQL_MODE */;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/*!40014 SET FOREIGN_KEY_CHECKS=@OLD_FOREIGN_KEY_CHECKS */;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/*!40014 SET UNIQUE_CHECKS=@OLD_UNIQUE_CHECKS */;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/*!40101 SET CHARACTER_SET_CLIENT=@OLD_CHARACTER_SET_CLIENT */;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/*!40101 SET CHARACTER_SET_RESULTS=@OLD_CHARACTER_SET_RESULTS */;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/*!40101 SET COLLATION_CONNECTION=@OLD_COLLATION_CONNECTION */;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/*!40111 SET SQL_NOTES=@OLD_SQL_NOTES */;</a:t>
            </a:r>
          </a:p>
          <a:p>
            <a:pPr eaLnBrk="1" hangingPunct="1">
              <a:buNone/>
            </a:pPr>
            <a:endParaRPr lang="de-DE" sz="200" b="1" dirty="0">
              <a:solidFill>
                <a:srgbClr val="FF0000"/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None/>
            </a:pPr>
            <a:endParaRPr lang="de-DE" sz="200" b="1" dirty="0">
              <a:solidFill>
                <a:srgbClr val="FF0000"/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None/>
            </a:pPr>
            <a:endParaRPr lang="de-DE" sz="200" b="1" dirty="0">
              <a:solidFill>
                <a:srgbClr val="FF0000"/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</p:txBody>
      </p:sp>
      <p:sp>
        <p:nvSpPr>
          <p:cNvPr id="5" name="Titel 1"/>
          <p:cNvSpPr txBox="1">
            <a:spLocks/>
          </p:cNvSpPr>
          <p:nvPr/>
        </p:nvSpPr>
        <p:spPr>
          <a:xfrm>
            <a:off x="770466" y="427038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de-DE" sz="44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(Code)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4004734" y="1570038"/>
            <a:ext cx="17241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>
                <a:solidFill>
                  <a:schemeClr val="bg1"/>
                </a:solidFill>
              </a:rPr>
              <a:t>für Copy-Paste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2056594-BAD5-4766-B053-7C094A443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/>
              <a:t>GROUP BY: Datensätze in Gruppen einteilen </a:t>
            </a:r>
            <a:endParaRPr lang="de-DE" dirty="0"/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A46B6C33-5CED-47E6-9D43-248741FD8B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13242" y="1417638"/>
            <a:ext cx="3619500" cy="3533775"/>
          </a:xfr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9063A06E-4E95-4E22-9561-AC54C3F87A59}"/>
              </a:ext>
            </a:extLst>
          </p:cNvPr>
          <p:cNvSpPr/>
          <p:nvPr/>
        </p:nvSpPr>
        <p:spPr>
          <a:xfrm>
            <a:off x="756877" y="141763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</a:rPr>
              <a:t>Jeder Datensatz wird genau einer Gruppe zugeordnet.</a:t>
            </a:r>
            <a:endParaRPr lang="de-DE" dirty="0">
              <a:solidFill>
                <a:srgbClr val="000000"/>
              </a:solidFill>
              <a:latin typeface="MS PGothic" panose="020B0600070205080204" pitchFamily="34" charset="-128"/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52982D81-FCDA-419A-A3BE-C5126C6F882E}"/>
              </a:ext>
            </a:extLst>
          </p:cNvPr>
          <p:cNvSpPr/>
          <p:nvPr/>
        </p:nvSpPr>
        <p:spPr>
          <a:xfrm>
            <a:off x="756876" y="2320319"/>
            <a:ext cx="4760259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Gesamtwolke = die Menge aller Datensätze.</a:t>
            </a:r>
          </a:p>
          <a:p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Jeder Punkt symbolisiert einen Datensatz. Diese Menge ist mittels </a:t>
            </a:r>
            <a:r>
              <a:rPr lang="de-DE" b="1" dirty="0">
                <a:solidFill>
                  <a:srgbClr val="B84700"/>
                </a:solidFill>
                <a:latin typeface="Courier New" panose="02070309020205020404" pitchFamily="49" charset="0"/>
              </a:rPr>
              <a:t>GROUP BY </a:t>
            </a:r>
            <a:r>
              <a:rPr lang="de-DE" b="1" dirty="0" err="1">
                <a:solidFill>
                  <a:srgbClr val="B84700"/>
                </a:solidFill>
                <a:latin typeface="Courier New" panose="02070309020205020404" pitchFamily="49" charset="0"/>
              </a:rPr>
              <a:t>farbe</a:t>
            </a:r>
            <a:r>
              <a:rPr lang="de-DE" dirty="0">
                <a:solidFill>
                  <a:srgbClr val="000000"/>
                </a:solidFill>
                <a:latin typeface="MS PGothic" panose="020B0600070205080204" pitchFamily="34" charset="-128"/>
              </a:rPr>
              <a:t> 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fünf Gruppen eingeteilt.</a:t>
            </a:r>
          </a:p>
          <a:p>
            <a:endParaRPr lang="de-DE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man kann nur noch Angaben über die Gruppen machen, nicht mehr über einzelne Datensätze.</a:t>
            </a:r>
          </a:p>
          <a:p>
            <a:endParaRPr lang="de-DE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 kann also Informationen über die Gruppe der gelben Datensätze ausgeben, aber keine Detailangabe z.B. über den Datensatz mit dem großen gelben Punkt</a:t>
            </a:r>
            <a:r>
              <a:rPr lang="de-DE" sz="1400" dirty="0">
                <a:solidFill>
                  <a:srgbClr val="000000"/>
                </a:solidFill>
                <a:latin typeface="MS PGothic" panose="020B0600070205080204" pitchFamily="34" charset="-128"/>
              </a:rPr>
              <a:t>. </a:t>
            </a:r>
            <a:endParaRPr lang="de-DE" dirty="0">
              <a:solidFill>
                <a:srgbClr val="000000"/>
              </a:solidFill>
              <a:latin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950662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>
          <a:xfrm>
            <a:off x="457200" y="99786"/>
            <a:ext cx="8229600" cy="809852"/>
          </a:xfrm>
        </p:spPr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GROUP BY</a:t>
            </a:r>
          </a:p>
        </p:txBody>
      </p:sp>
      <p:pic>
        <p:nvPicPr>
          <p:cNvPr id="11" name="Bild 10"/>
          <p:cNvPicPr>
            <a:picLocks noChangeAspect="1"/>
          </p:cNvPicPr>
          <p:nvPr/>
        </p:nvPicPr>
        <p:blipFill rotWithShape="1">
          <a:blip r:embed="rId2"/>
          <a:srcRect t="27759"/>
          <a:stretch/>
        </p:blipFill>
        <p:spPr>
          <a:xfrm>
            <a:off x="371928" y="2794000"/>
            <a:ext cx="8100785" cy="3895299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371928" y="725140"/>
            <a:ext cx="65665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/>
              <a:t>Bundestag: Wie viele Abgeordnete sitzen hier?</a:t>
            </a:r>
          </a:p>
        </p:txBody>
      </p:sp>
    </p:spTree>
    <p:extLst>
      <p:ext uri="{BB962C8B-B14F-4D97-AF65-F5344CB8AC3E}">
        <p14:creationId xmlns:p14="http://schemas.microsoft.com/office/powerpoint/2010/main" val="20252442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495</Words>
  <Application>Microsoft Office PowerPoint</Application>
  <PresentationFormat>Bildschirmpräsentation (4:3)</PresentationFormat>
  <Paragraphs>209</Paragraphs>
  <Slides>17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17</vt:i4>
      </vt:variant>
    </vt:vector>
  </HeadingPairs>
  <TitlesOfParts>
    <vt:vector size="23" baseType="lpstr">
      <vt:lpstr>MS PGothic</vt:lpstr>
      <vt:lpstr>Arial</vt:lpstr>
      <vt:lpstr>Calibri</vt:lpstr>
      <vt:lpstr>Courier New</vt:lpstr>
      <vt:lpstr>Wingdings</vt:lpstr>
      <vt:lpstr>Office-Design</vt:lpstr>
      <vt:lpstr>SQL  GROUP BY</vt:lpstr>
      <vt:lpstr>Noch einmal der Merksatz:</vt:lpstr>
      <vt:lpstr>Reihenfolge</vt:lpstr>
      <vt:lpstr>PowerPoint-Präsentation</vt:lpstr>
      <vt:lpstr>Beispieldatenbank "Kunden"</vt:lpstr>
      <vt:lpstr>Beispieldatenbank "Kunden"</vt:lpstr>
      <vt:lpstr>PowerPoint-Präsentation</vt:lpstr>
      <vt:lpstr>GROUP BY: Datensätze in Gruppen einteilen </vt:lpstr>
      <vt:lpstr>GROUP BY</vt:lpstr>
      <vt:lpstr>GROUP BY</vt:lpstr>
      <vt:lpstr>GROUP BY</vt:lpstr>
      <vt:lpstr>GROUP BY</vt:lpstr>
      <vt:lpstr>GROUP BY</vt:lpstr>
      <vt:lpstr>GROUP BY</vt:lpstr>
      <vt:lpstr>GROUP BY</vt:lpstr>
      <vt:lpstr>GROUP BY</vt:lpstr>
      <vt:lpstr>GROUP BY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mySQL: Felddatentypen</dc:title>
  <dc:creator/>
  <cp:lastModifiedBy>Gunnar Johannesmeyer</cp:lastModifiedBy>
  <cp:revision>115</cp:revision>
  <cp:lastPrinted>2012-11-11T19:25:26Z</cp:lastPrinted>
  <dcterms:created xsi:type="dcterms:W3CDTF">2012-11-25T13:17:38Z</dcterms:created>
  <dcterms:modified xsi:type="dcterms:W3CDTF">2019-04-04T07:29:21Z</dcterms:modified>
</cp:coreProperties>
</file>