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Lst>
  <p:notesMasterIdLst>
    <p:notesMasterId r:id="rId36"/>
  </p:notesMasterIdLst>
  <p:sldIdLst>
    <p:sldId id="256" r:id="rId13"/>
    <p:sldId id="258" r:id="rId14"/>
    <p:sldId id="259" r:id="rId15"/>
    <p:sldId id="260" r:id="rId16"/>
    <p:sldId id="257" r:id="rId17"/>
    <p:sldId id="286" r:id="rId18"/>
    <p:sldId id="261" r:id="rId19"/>
    <p:sldId id="262" r:id="rId20"/>
    <p:sldId id="289" r:id="rId21"/>
    <p:sldId id="263" r:id="rId22"/>
    <p:sldId id="290" r:id="rId23"/>
    <p:sldId id="264" r:id="rId24"/>
    <p:sldId id="291" r:id="rId25"/>
    <p:sldId id="287" r:id="rId26"/>
    <p:sldId id="288" r:id="rId27"/>
    <p:sldId id="265" r:id="rId28"/>
    <p:sldId id="266" r:id="rId29"/>
    <p:sldId id="267" r:id="rId30"/>
    <p:sldId id="268" r:id="rId31"/>
    <p:sldId id="269" r:id="rId32"/>
    <p:sldId id="270" r:id="rId33"/>
    <p:sldId id="271" r:id="rId34"/>
    <p:sldId id="272" r:id="rId35"/>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9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7" name="PlaceHolder 1"/>
          <p:cNvSpPr>
            <a:spLocks noGrp="1"/>
          </p:cNvSpPr>
          <p:nvPr>
            <p:ph type="body"/>
          </p:nvPr>
        </p:nvSpPr>
        <p:spPr>
          <a:xfrm>
            <a:off x="756000" y="5078520"/>
            <a:ext cx="6047640" cy="4811040"/>
          </a:xfrm>
          <a:prstGeom prst="rect">
            <a:avLst/>
          </a:prstGeom>
        </p:spPr>
        <p:txBody>
          <a:bodyPr lIns="0" tIns="0" rIns="0" bIns="0"/>
          <a:lstStyle/>
          <a:p>
            <a:endParaRPr lang="de-DE" sz="2000" b="0" strike="noStrike" spc="-1">
              <a:latin typeface="Arial"/>
            </a:endParaRPr>
          </a:p>
        </p:txBody>
      </p:sp>
      <p:sp>
        <p:nvSpPr>
          <p:cNvPr id="498" name="PlaceHolder 2"/>
          <p:cNvSpPr>
            <a:spLocks noGrp="1"/>
          </p:cNvSpPr>
          <p:nvPr>
            <p:ph type="hdr"/>
          </p:nvPr>
        </p:nvSpPr>
        <p:spPr>
          <a:xfrm>
            <a:off x="0" y="0"/>
            <a:ext cx="3280680" cy="534240"/>
          </a:xfrm>
          <a:prstGeom prst="rect">
            <a:avLst/>
          </a:prstGeom>
        </p:spPr>
        <p:txBody>
          <a:bodyPr lIns="0" tIns="0" rIns="0" bIns="0"/>
          <a:lstStyle/>
          <a:p>
            <a:endParaRPr lang="de-DE" sz="2400" b="0" strike="noStrike" spc="-1">
              <a:latin typeface="Times New Roman"/>
            </a:endParaRPr>
          </a:p>
        </p:txBody>
      </p:sp>
      <p:sp>
        <p:nvSpPr>
          <p:cNvPr id="499" name="PlaceHolder 3"/>
          <p:cNvSpPr>
            <a:spLocks noGrp="1"/>
          </p:cNvSpPr>
          <p:nvPr>
            <p:ph type="dt"/>
          </p:nvPr>
        </p:nvSpPr>
        <p:spPr>
          <a:xfrm>
            <a:off x="4278960" y="0"/>
            <a:ext cx="3280680" cy="534240"/>
          </a:xfrm>
          <a:prstGeom prst="rect">
            <a:avLst/>
          </a:prstGeom>
        </p:spPr>
        <p:txBody>
          <a:bodyPr lIns="0" tIns="0" rIns="0" bIns="0"/>
          <a:lstStyle/>
          <a:p>
            <a:endParaRPr lang="de-DE" sz="2400" b="0" strike="noStrike" spc="-1">
              <a:latin typeface="Times New Roman"/>
            </a:endParaRPr>
          </a:p>
        </p:txBody>
      </p:sp>
      <p:sp>
        <p:nvSpPr>
          <p:cNvPr id="500" name="PlaceHolder 4"/>
          <p:cNvSpPr>
            <a:spLocks noGrp="1"/>
          </p:cNvSpPr>
          <p:nvPr>
            <p:ph type="ftr"/>
          </p:nvPr>
        </p:nvSpPr>
        <p:spPr>
          <a:xfrm>
            <a:off x="0" y="10157400"/>
            <a:ext cx="3280680" cy="534240"/>
          </a:xfrm>
          <a:prstGeom prst="rect">
            <a:avLst/>
          </a:prstGeom>
        </p:spPr>
        <p:txBody>
          <a:bodyPr lIns="0" tIns="0" rIns="0" bIns="0" anchor="b"/>
          <a:lstStyle/>
          <a:p>
            <a:endParaRPr lang="de-DE" sz="2400" b="0" strike="noStrike" spc="-1">
              <a:latin typeface="Times New Roman"/>
            </a:endParaRPr>
          </a:p>
        </p:txBody>
      </p:sp>
      <p:sp>
        <p:nvSpPr>
          <p:cNvPr id="501" name="PlaceHolder 5"/>
          <p:cNvSpPr>
            <a:spLocks noGrp="1"/>
          </p:cNvSpPr>
          <p:nvPr>
            <p:ph type="sldNum"/>
          </p:nvPr>
        </p:nvSpPr>
        <p:spPr>
          <a:xfrm>
            <a:off x="4278960" y="10157400"/>
            <a:ext cx="3280680" cy="534240"/>
          </a:xfrm>
          <a:prstGeom prst="rect">
            <a:avLst/>
          </a:prstGeom>
        </p:spPr>
        <p:txBody>
          <a:bodyPr lIns="0" tIns="0" rIns="0" bIns="0" anchor="b"/>
          <a:lstStyle/>
          <a:p>
            <a:pPr algn="r">
              <a:lnSpc>
                <a:spcPct val="100000"/>
              </a:lnSpc>
            </a:pPr>
            <a:fld id="{BE0A59BC-ABB9-46A0-B98A-6323AB9F8146}"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D5C572B4-5609-4E56-B7BC-810CC20A5EBF}" type="slidenum">
              <a:rPr lang="de-DE" sz="1400" b="0" strike="noStrike" spc="-1">
                <a:solidFill>
                  <a:srgbClr val="000000"/>
                </a:solidFill>
                <a:latin typeface="Times New Roman"/>
                <a:ea typeface="Arial Unicode MS"/>
              </a:rPr>
              <a:t>1</a:t>
            </a:fld>
            <a:endParaRPr lang="de-DE" sz="1400" b="0" strike="noStrike" spc="-1">
              <a:latin typeface="Arial"/>
            </a:endParaRPr>
          </a:p>
        </p:txBody>
      </p:sp>
      <p:sp>
        <p:nvSpPr>
          <p:cNvPr id="598" name="PlaceHolder 2"/>
          <p:cNvSpPr>
            <a:spLocks noGrp="1"/>
          </p:cNvSpPr>
          <p:nvPr>
            <p:ph type="body"/>
          </p:nvPr>
        </p:nvSpPr>
        <p:spPr>
          <a:xfrm>
            <a:off x="756000" y="5078520"/>
            <a:ext cx="6047640" cy="481140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DB523098-021E-4956-9E4A-8EC3092A8B6B}" type="slidenum">
              <a:rPr lang="de-DE" sz="1400" b="0" strike="noStrike" spc="-1">
                <a:solidFill>
                  <a:srgbClr val="000000"/>
                </a:solidFill>
                <a:latin typeface="Times New Roman"/>
                <a:ea typeface="Arial Unicode MS"/>
              </a:rPr>
              <a:t>11</a:t>
            </a:fld>
            <a:endParaRPr lang="de-DE" sz="1400" b="0" strike="noStrike" spc="-1">
              <a:latin typeface="Arial"/>
            </a:endParaRPr>
          </a:p>
        </p:txBody>
      </p:sp>
      <p:sp>
        <p:nvSpPr>
          <p:cNvPr id="612"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Externe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für jede Benutzergruppe eine spezielle anwendungsbezogene Sicht der Daten (view) spezifiziert. Die Beschreibung erfolgt durch den application administrator mittels einer DDL, der Umgang vom Benutzer erfolgt durch eine DML (data manipulation language). Ergebnis ist das externe Schema.</a:t>
            </a:r>
            <a:endParaRPr lang="de-DE" sz="2000" b="0" strike="noStrike" spc="-1">
              <a:latin typeface="Arial"/>
            </a:endParaRPr>
          </a:p>
        </p:txBody>
      </p:sp>
    </p:spTree>
    <p:extLst>
      <p:ext uri="{BB962C8B-B14F-4D97-AF65-F5344CB8AC3E}">
        <p14:creationId xmlns:p14="http://schemas.microsoft.com/office/powerpoint/2010/main" val="215905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A2053BA8-17FE-4ED9-835F-EE661E65D9AC}" type="slidenum">
              <a:rPr lang="de-DE" sz="1400" b="0" strike="noStrike" spc="-1">
                <a:solidFill>
                  <a:srgbClr val="000000"/>
                </a:solidFill>
                <a:latin typeface="Times New Roman"/>
                <a:ea typeface="Arial Unicode MS"/>
              </a:rPr>
              <a:t>12</a:t>
            </a:fld>
            <a:endParaRPr lang="de-DE" sz="1400" b="0" strike="noStrike" spc="-1">
              <a:latin typeface="Arial"/>
            </a:endParaRPr>
          </a:p>
        </p:txBody>
      </p:sp>
      <p:sp>
        <p:nvSpPr>
          <p:cNvPr id="614"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Interne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festgelegt, in welcher Form die logisch beschriebenen Daten im Speicher abgelegt werden sollen. Geregelt werden record-Aufbau, Darstellung der Datenbestandteile, Dateiorganisation, Zugriffspfade. Für einen effizienten Entwurf werden statistische Informationen über die Häufigkeit der Zugriffe benötigt. Die Formulierung erfolgt durch den database administrator. Ergebnis ist das interne Schema.</a:t>
            </a:r>
            <a:endParaRPr lang="de-DE"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A2053BA8-17FE-4ED9-835F-EE661E65D9AC}" type="slidenum">
              <a:rPr lang="de-DE" sz="1400" b="0" strike="noStrike" spc="-1">
                <a:solidFill>
                  <a:srgbClr val="000000"/>
                </a:solidFill>
                <a:latin typeface="Times New Roman"/>
                <a:ea typeface="Arial Unicode MS"/>
              </a:rPr>
              <a:t>13</a:t>
            </a:fld>
            <a:endParaRPr lang="de-DE" sz="1400" b="0" strike="noStrike" spc="-1">
              <a:latin typeface="Arial"/>
            </a:endParaRPr>
          </a:p>
        </p:txBody>
      </p:sp>
      <p:sp>
        <p:nvSpPr>
          <p:cNvPr id="614"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Interne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festgelegt, in welcher Form die logisch beschriebenen Daten im Speicher abgelegt werden sollen. Geregelt werden record-Aufbau, Darstellung der Datenbestandteile, Dateiorganisation, Zugriffspfade. Für einen effizienten Entwurf werden statistische Informationen über die Häufigkeit der Zugriffe benötigt. Die Formulierung erfolgt durch den database administrator. Ergebnis ist das interne Schema.</a:t>
            </a:r>
            <a:endParaRPr lang="de-DE" sz="2000" b="0" strike="noStrike" spc="-1">
              <a:latin typeface="Arial"/>
            </a:endParaRPr>
          </a:p>
        </p:txBody>
      </p:sp>
    </p:spTree>
    <p:extLst>
      <p:ext uri="{BB962C8B-B14F-4D97-AF65-F5344CB8AC3E}">
        <p14:creationId xmlns:p14="http://schemas.microsoft.com/office/powerpoint/2010/main" val="32845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0A467A1B-F587-473F-874A-DF2CCBC68412}" type="slidenum">
              <a:rPr lang="de-DE" sz="1400" b="0" strike="noStrike" spc="-1">
                <a:solidFill>
                  <a:srgbClr val="000000"/>
                </a:solidFill>
                <a:latin typeface="Times New Roman"/>
                <a:ea typeface="Arial Unicode MS"/>
              </a:rPr>
              <a:t>16</a:t>
            </a:fld>
            <a:endParaRPr lang="de-DE" sz="1400" b="0" strike="noStrike" spc="-1">
              <a:latin typeface="Arial"/>
            </a:endParaRPr>
          </a:p>
        </p:txBody>
      </p:sp>
      <p:sp>
        <p:nvSpPr>
          <p:cNvPr id="616"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A029FE33-23C0-4761-9AC0-BE5ED006F6E8}" type="slidenum">
              <a:rPr lang="de-DE" sz="1400" b="0" strike="noStrike" spc="-1">
                <a:solidFill>
                  <a:srgbClr val="000000"/>
                </a:solidFill>
                <a:latin typeface="Times New Roman"/>
                <a:ea typeface="Arial Unicode MS"/>
              </a:rPr>
              <a:t>2</a:t>
            </a:fld>
            <a:endParaRPr lang="de-DE" sz="1400" b="0" strike="noStrike" spc="-1">
              <a:latin typeface="Arial"/>
            </a:endParaRPr>
          </a:p>
        </p:txBody>
      </p:sp>
      <p:sp>
        <p:nvSpPr>
          <p:cNvPr id="602"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6C0C0842-0A24-4CA3-B8A1-47C96B7E238E}" type="slidenum">
              <a:rPr lang="de-DE" sz="1400" b="0" strike="noStrike" spc="-1">
                <a:solidFill>
                  <a:srgbClr val="000000"/>
                </a:solidFill>
                <a:latin typeface="Times New Roman"/>
                <a:ea typeface="Arial Unicode MS"/>
              </a:rPr>
              <a:t>3</a:t>
            </a:fld>
            <a:endParaRPr lang="de-DE" sz="1400" b="0" strike="noStrike" spc="-1">
              <a:latin typeface="Arial"/>
            </a:endParaRPr>
          </a:p>
        </p:txBody>
      </p:sp>
      <p:sp>
        <p:nvSpPr>
          <p:cNvPr id="604"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F6788878-7DBE-45ED-AC17-6E6A4CF4F588}" type="slidenum">
              <a:rPr lang="de-DE" sz="1400" b="0" strike="noStrike" spc="-1">
                <a:solidFill>
                  <a:srgbClr val="000000"/>
                </a:solidFill>
                <a:latin typeface="Times New Roman"/>
                <a:ea typeface="Arial Unicode MS"/>
              </a:rPr>
              <a:t>4</a:t>
            </a:fld>
            <a:endParaRPr lang="de-DE" sz="1400" b="0" strike="noStrike" spc="-1">
              <a:latin typeface="Arial"/>
            </a:endParaRPr>
          </a:p>
        </p:txBody>
      </p:sp>
      <p:sp>
        <p:nvSpPr>
          <p:cNvPr id="606"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0304102B-159D-4830-9EC2-5DF540BDD759}" type="slidenum">
              <a:rPr lang="de-DE" sz="1400" b="0" strike="noStrike" spc="-1">
                <a:solidFill>
                  <a:srgbClr val="000000"/>
                </a:solidFill>
                <a:latin typeface="Times New Roman"/>
                <a:ea typeface="Arial Unicode MS"/>
              </a:rPr>
              <a:t>5</a:t>
            </a:fld>
            <a:endParaRPr lang="de-DE" sz="1400" b="0" strike="noStrike" spc="-1">
              <a:latin typeface="Arial"/>
            </a:endParaRPr>
          </a:p>
        </p:txBody>
      </p:sp>
      <p:sp>
        <p:nvSpPr>
          <p:cNvPr id="600"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extLst>
      <p:ext uri="{BB962C8B-B14F-4D97-AF65-F5344CB8AC3E}">
        <p14:creationId xmlns:p14="http://schemas.microsoft.com/office/powerpoint/2010/main" val="281536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933B5AE5-B1CE-44DE-AAA4-87F57653DE23}" type="slidenum">
              <a:rPr lang="de-DE" sz="1400" b="0" strike="noStrike" spc="-1">
                <a:solidFill>
                  <a:srgbClr val="000000"/>
                </a:solidFill>
                <a:latin typeface="Times New Roman"/>
                <a:ea typeface="Arial Unicode MS"/>
              </a:rPr>
              <a:t>7</a:t>
            </a:fld>
            <a:endParaRPr lang="de-DE" sz="1400" b="0" strike="noStrike" spc="-1">
              <a:latin typeface="Arial"/>
            </a:endParaRPr>
          </a:p>
        </p:txBody>
      </p:sp>
      <p:sp>
        <p:nvSpPr>
          <p:cNvPr id="608" name="PlaceHolder 2"/>
          <p:cNvSpPr>
            <a:spLocks noGrp="1"/>
          </p:cNvSpPr>
          <p:nvPr>
            <p:ph type="body"/>
          </p:nvPr>
        </p:nvSpPr>
        <p:spPr>
          <a:xfrm>
            <a:off x="756000" y="5078520"/>
            <a:ext cx="6047640" cy="4721040"/>
          </a:xfrm>
          <a:prstGeom prst="rect">
            <a:avLst/>
          </a:prstGeom>
        </p:spPr>
        <p:txBody>
          <a:bodyPr lIns="0" tIns="0" rIns="0" bIns="0"/>
          <a:lstStyle/>
          <a:p>
            <a:endParaRPr lang="de-DE"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7BA894B4-C781-447C-B667-8AF561705FFE}" type="slidenum">
              <a:rPr lang="de-DE" sz="1400" b="0" strike="noStrike" spc="-1">
                <a:solidFill>
                  <a:srgbClr val="000000"/>
                </a:solidFill>
                <a:latin typeface="Times New Roman"/>
                <a:ea typeface="Arial Unicode MS"/>
              </a:rPr>
              <a:t>8</a:t>
            </a:fld>
            <a:endParaRPr lang="de-DE" sz="1400" b="0" strike="noStrike" spc="-1">
              <a:latin typeface="Arial"/>
            </a:endParaRPr>
          </a:p>
        </p:txBody>
      </p:sp>
      <p:sp>
        <p:nvSpPr>
          <p:cNvPr id="610"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Man unterscheidet drei Abstraktionsebenen im Datenbanksystem</a:t>
            </a:r>
            <a:endParaRPr lang="de-DE" sz="2000" b="0" strike="noStrike" spc="-1">
              <a:latin typeface="Arial"/>
            </a:endParaRPr>
          </a:p>
          <a:p>
            <a:pPr marL="216000" indent="-216000">
              <a:lnSpc>
                <a:spcPct val="100000"/>
              </a:lnSpc>
            </a:pP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Konzeptuelle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unabhängig von allen Anwenderprogrammen, die Gesamtheit aller Daten, ihre Strukturierung und ihre Beziehungen untereinander beschrieben. Die Formulierung erfolgt vom enterprise administrator mittels einer DDL (data definition language). Das Ergebnis ist das konzeptuelle Schema, auch genannt Datenbankschema.</a:t>
            </a:r>
            <a:endParaRPr lang="de-DE"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7BA894B4-C781-447C-B667-8AF561705FFE}" type="slidenum">
              <a:rPr lang="de-DE" sz="1400" b="0" strike="noStrike" spc="-1">
                <a:solidFill>
                  <a:srgbClr val="000000"/>
                </a:solidFill>
                <a:latin typeface="Times New Roman"/>
                <a:ea typeface="Arial Unicode MS"/>
              </a:rPr>
              <a:t>9</a:t>
            </a:fld>
            <a:endParaRPr lang="de-DE" sz="1400" b="0" strike="noStrike" spc="-1">
              <a:latin typeface="Arial"/>
            </a:endParaRPr>
          </a:p>
        </p:txBody>
      </p:sp>
      <p:sp>
        <p:nvSpPr>
          <p:cNvPr id="610"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Man unterscheidet drei Abstraktionsebenen im Datenbanksystem</a:t>
            </a:r>
            <a:endParaRPr lang="de-DE" sz="2000" b="0" strike="noStrike" spc="-1">
              <a:latin typeface="Arial"/>
            </a:endParaRPr>
          </a:p>
          <a:p>
            <a:pPr marL="216000" indent="-216000">
              <a:lnSpc>
                <a:spcPct val="100000"/>
              </a:lnSpc>
            </a:pP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Konzeptuelle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unabhängig von allen Anwenderprogrammen, die Gesamtheit aller Daten, ihre Strukturierung und ihre Beziehungen untereinander beschrieben. Die Formulierung erfolgt vom enterprise administrator mittels einer DDL (data definition language). Das Ergebnis ist das konzeptuelle Schema, auch genannt Datenbankschema.</a:t>
            </a:r>
            <a:endParaRPr lang="de-DE" sz="2000" b="0" strike="noStrike" spc="-1">
              <a:latin typeface="Arial"/>
            </a:endParaRPr>
          </a:p>
        </p:txBody>
      </p:sp>
    </p:spTree>
    <p:extLst>
      <p:ext uri="{BB962C8B-B14F-4D97-AF65-F5344CB8AC3E}">
        <p14:creationId xmlns:p14="http://schemas.microsoft.com/office/powerpoint/2010/main" val="406435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extShape 1"/>
          <p:cNvSpPr txBox="1"/>
          <p:nvPr/>
        </p:nvSpPr>
        <p:spPr>
          <a:xfrm>
            <a:off x="4278960" y="10157400"/>
            <a:ext cx="3280680" cy="534240"/>
          </a:xfrm>
          <a:prstGeom prst="rect">
            <a:avLst/>
          </a:prstGeom>
          <a:noFill/>
          <a:ln>
            <a:noFill/>
          </a:ln>
        </p:spPr>
        <p:txBody>
          <a:bodyPr lIns="0" tIns="0" rIns="0" bIns="0" anchor="b"/>
          <a:lstStyle/>
          <a:p>
            <a:pPr algn="r">
              <a:lnSpc>
                <a:spcPct val="100000"/>
              </a:lnSpc>
            </a:pPr>
            <a:fld id="{DB523098-021E-4956-9E4A-8EC3092A8B6B}" type="slidenum">
              <a:rPr lang="de-DE" sz="1400" b="0" strike="noStrike" spc="-1">
                <a:solidFill>
                  <a:srgbClr val="000000"/>
                </a:solidFill>
                <a:latin typeface="Times New Roman"/>
                <a:ea typeface="Arial Unicode MS"/>
              </a:rPr>
              <a:t>10</a:t>
            </a:fld>
            <a:endParaRPr lang="de-DE" sz="1400" b="0" strike="noStrike" spc="-1">
              <a:latin typeface="Arial"/>
            </a:endParaRPr>
          </a:p>
        </p:txBody>
      </p:sp>
      <p:sp>
        <p:nvSpPr>
          <p:cNvPr id="612" name="PlaceHolder 2"/>
          <p:cNvSpPr>
            <a:spLocks noGrp="1"/>
          </p:cNvSpPr>
          <p:nvPr>
            <p:ph type="body"/>
          </p:nvPr>
        </p:nvSpPr>
        <p:spPr>
          <a:xfrm>
            <a:off x="756000" y="5078520"/>
            <a:ext cx="6047640" cy="4721040"/>
          </a:xfrm>
          <a:prstGeom prst="rect">
            <a:avLst/>
          </a:prstGeom>
        </p:spPr>
        <p:txBody>
          <a:bodyPr lIns="0" tIns="0" rIns="0" bIns="0"/>
          <a:lstStyle/>
          <a:p>
            <a:pPr marL="216000" indent="-216000">
              <a:lnSpc>
                <a:spcPct val="100000"/>
              </a:lnSpc>
            </a:pPr>
            <a:r>
              <a:rPr lang="de-DE" sz="2000" b="0" strike="noStrike" spc="-1">
                <a:solidFill>
                  <a:srgbClr val="000000"/>
                </a:solidFill>
                <a:latin typeface="Arial"/>
                <a:ea typeface="SimSun"/>
              </a:rPr>
              <a:t>Externe Ebene</a:t>
            </a:r>
            <a:endParaRPr lang="de-DE" sz="2000" b="0" strike="noStrike" spc="-1">
              <a:latin typeface="Arial"/>
            </a:endParaRPr>
          </a:p>
          <a:p>
            <a:pPr marL="216000" indent="-216000">
              <a:lnSpc>
                <a:spcPct val="100000"/>
              </a:lnSpc>
            </a:pPr>
            <a:r>
              <a:rPr lang="de-DE" sz="2000" b="0" strike="noStrike" spc="-1">
                <a:solidFill>
                  <a:srgbClr val="000000"/>
                </a:solidFill>
                <a:latin typeface="Arial"/>
                <a:ea typeface="SimSun"/>
              </a:rPr>
              <a:t>Hier wird für jede Benutzergruppe eine spezielle anwendungsbezogene Sicht der Daten (view) spezifiziert. Die Beschreibung erfolgt durch den application administrator mittels einer DDL, der Umgang vom Benutzer erfolgt durch eine DML (data manipulation language). Ergebnis ist das externe Schema.</a:t>
            </a:r>
            <a:endParaRPr lang="de-DE"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7"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4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4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5"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4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48"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349"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5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5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53"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5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5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57"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59"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360"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6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6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6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365"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67"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368"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369"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370"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371"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372"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33"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80"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82"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8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85"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7"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8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90"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391"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9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9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95"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9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9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99"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01"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402"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0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0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0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407"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5"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36"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37"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38"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39"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40"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09"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410"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411"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412"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413"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414"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2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2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2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42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3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31"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432"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3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43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3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3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3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4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4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44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4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4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4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448"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5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45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45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453"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45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455"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62"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64"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6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46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9"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7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72"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473"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7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47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7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7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8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81"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83"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484"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8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48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48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489"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91"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492"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493"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494"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495"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496"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48"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5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5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5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56"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57"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5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6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61"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65"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67"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68"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7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7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7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73"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75"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76"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77"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78"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79"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80"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88"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90"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9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9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8"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9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98"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99"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0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0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03"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0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0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07"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09"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110"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1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1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1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115"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17"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118"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119"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120"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121"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122"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2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3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3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3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3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39"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140"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4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4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4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4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4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4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5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15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5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5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55"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156"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5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15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16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161"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16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163"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7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7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7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7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8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81"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182"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8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8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8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8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8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9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9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19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9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9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19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198"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0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20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20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203"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20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205"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1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17"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1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20"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2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25"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226"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2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2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3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3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3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34"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16"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17"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36"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237"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3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4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41"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242"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44"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245"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246"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247"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248"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249"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5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57"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5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60"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6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65"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266"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1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1"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6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6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7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7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7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74"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76"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277"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7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8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81"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282"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84"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285"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286"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287"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288"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289"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9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98"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0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0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2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5"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0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06"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307"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0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31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11"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1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1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15"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17"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318"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2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2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
        <p:nvSpPr>
          <p:cNvPr id="323"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25"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326"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327"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328"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
        <p:nvSpPr>
          <p:cNvPr id="329"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330"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38"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latin typeface="Arial"/>
            </a:endParaRPr>
          </a:p>
        </p:txBody>
      </p:sp>
      <p:sp>
        <p:nvSpPr>
          <p:cNvPr id="340"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nchorCtr="1"/>
          <a:lstStyle/>
          <a:p>
            <a:pPr algn="ctr"/>
            <a:endParaRPr lang="de-DE" sz="4400" b="0" strike="noStrike" spc="-1">
              <a:latin typeface="Arial"/>
            </a:endParaRPr>
          </a:p>
        </p:txBody>
      </p:sp>
      <p:sp>
        <p:nvSpPr>
          <p:cNvPr id="6" name="PlaceHolder 2"/>
          <p:cNvSpPr>
            <a:spLocks noGrp="1"/>
          </p:cNvSpPr>
          <p:nvPr>
            <p:ph type="body"/>
          </p:nvPr>
        </p:nvSpPr>
        <p:spPr>
          <a:xfrm>
            <a:off x="504000" y="1769040"/>
            <a:ext cx="9071640" cy="4384800"/>
          </a:xfrm>
          <a:prstGeom prst="rect">
            <a:avLst/>
          </a:prstGeom>
        </p:spPr>
        <p:txBody>
          <a:bodyPr lIns="0" tIns="0" rIns="0" bIns="0">
            <a:normAutofit/>
          </a:bodyPr>
          <a:lstStyle/>
          <a:p>
            <a:pPr marL="432000" indent="-324000">
              <a:lnSpc>
                <a:spcPct val="100000"/>
              </a:lnSpc>
              <a:spcAft>
                <a:spcPts val="1414"/>
              </a:spcAft>
              <a:buClr>
                <a:srgbClr val="000000"/>
              </a:buClr>
              <a:buSzPct val="45000"/>
              <a:buFont typeface="Wingdings" charset="2"/>
              <a:buChar char=""/>
            </a:pPr>
            <a:r>
              <a:rPr lang="de-DE" sz="3200" b="0" strike="noStrike" spc="-1">
                <a:solidFill>
                  <a:srgbClr val="000000"/>
                </a:solidFill>
                <a:latin typeface="Arial"/>
                <a:ea typeface="SimSun"/>
              </a:rPr>
              <a:t>Mastertextformat bearbeiten</a:t>
            </a:r>
            <a:endParaRPr lang="de-DE" sz="3200" b="0" strike="noStrike" spc="-1">
              <a:latin typeface="Arial"/>
            </a:endParaRPr>
          </a:p>
          <a:p>
            <a:pPr marL="685800" lvl="1" indent="-228600">
              <a:lnSpc>
                <a:spcPct val="90000"/>
              </a:lnSpc>
              <a:spcBef>
                <a:spcPts val="499"/>
              </a:spcBef>
              <a:buClr>
                <a:srgbClr val="000000"/>
              </a:buClr>
              <a:buSzPct val="75000"/>
              <a:buFont typeface="Symbol" charset="2"/>
              <a:buChar char=""/>
            </a:pPr>
            <a:r>
              <a:rPr lang="de-DE" sz="2400" b="0" strike="noStrike" spc="-1">
                <a:solidFill>
                  <a:srgbClr val="000000"/>
                </a:solidFill>
                <a:latin typeface="Calibri"/>
              </a:rPr>
              <a:t>Zweite Ebene</a:t>
            </a:r>
            <a:endParaRPr lang="de-DE" sz="2400" b="0" strike="noStrike" spc="-1">
              <a:latin typeface="Arial"/>
            </a:endParaRPr>
          </a:p>
          <a:p>
            <a:pPr marL="1143000" lvl="2" indent="-228600">
              <a:lnSpc>
                <a:spcPct val="90000"/>
              </a:lnSpc>
              <a:spcBef>
                <a:spcPts val="499"/>
              </a:spcBef>
              <a:buClr>
                <a:srgbClr val="000000"/>
              </a:buClr>
              <a:buSzPct val="45000"/>
              <a:buFont typeface="Wingdings" charset="2"/>
              <a:buChar char=""/>
            </a:pPr>
            <a:r>
              <a:rPr lang="de-DE" sz="2000" b="0" strike="noStrike" spc="-1">
                <a:solidFill>
                  <a:srgbClr val="000000"/>
                </a:solidFill>
                <a:latin typeface="Calibri"/>
              </a:rPr>
              <a:t>Dritte Ebene</a:t>
            </a:r>
            <a:endParaRPr lang="de-DE" sz="2000" b="0" strike="noStrike" spc="-1">
              <a:latin typeface="Arial"/>
            </a:endParaRPr>
          </a:p>
          <a:p>
            <a:pPr marL="1600200" lvl="3" indent="-228600">
              <a:lnSpc>
                <a:spcPct val="90000"/>
              </a:lnSpc>
              <a:spcBef>
                <a:spcPts val="499"/>
              </a:spcBef>
              <a:buClr>
                <a:srgbClr val="000000"/>
              </a:buClr>
              <a:buSzPct val="75000"/>
              <a:buFont typeface="Symbol" charset="2"/>
              <a:buChar char=""/>
            </a:pPr>
            <a:r>
              <a:rPr lang="de-DE" sz="1800" b="0" strike="noStrike" spc="-1">
                <a:solidFill>
                  <a:srgbClr val="000000"/>
                </a:solidFill>
                <a:latin typeface="Calibri"/>
              </a:rPr>
              <a:t>Vierte Ebene</a:t>
            </a:r>
            <a:endParaRPr lang="de-DE" sz="1800" b="0" strike="noStrike" spc="-1">
              <a:latin typeface="Arial"/>
            </a:endParaRPr>
          </a:p>
          <a:p>
            <a:pPr marL="2057400" lvl="4" indent="-228600">
              <a:lnSpc>
                <a:spcPct val="90000"/>
              </a:lnSpc>
              <a:spcBef>
                <a:spcPts val="499"/>
              </a:spcBef>
              <a:buClr>
                <a:srgbClr val="000000"/>
              </a:buClr>
              <a:buSzPct val="45000"/>
              <a:buFont typeface="Wingdings" charset="2"/>
              <a:buChar char=""/>
            </a:pPr>
            <a:r>
              <a:rPr lang="de-DE" sz="1800" b="0" strike="noStrike" spc="-1">
                <a:solidFill>
                  <a:srgbClr val="000000"/>
                </a:solidFill>
                <a:latin typeface="Calibri"/>
              </a:rPr>
              <a:t>Fünfte Ebene</a:t>
            </a:r>
            <a:endParaRPr lang="de-DE" sz="1800" b="0" strike="noStrike" spc="-1">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6E9833DE-BF54-41AD-B074-829C73FD721B}"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 name="PlaceHolder 1"/>
          <p:cNvSpPr>
            <a:spLocks noGrp="1"/>
          </p:cNvSpPr>
          <p:nvPr>
            <p:ph type="title"/>
          </p:nvPr>
        </p:nvSpPr>
        <p:spPr>
          <a:xfrm>
            <a:off x="693720" y="503280"/>
            <a:ext cx="3251160" cy="1765440"/>
          </a:xfrm>
          <a:prstGeom prst="rect">
            <a:avLst/>
          </a:prstGeom>
        </p:spPr>
        <p:txBody>
          <a:bodyPr lIns="0" tIns="0" rIns="0" bIns="0" anchor="b" anchorCtr="1"/>
          <a:lstStyle/>
          <a:p>
            <a:pPr algn="ctr">
              <a:lnSpc>
                <a:spcPct val="100000"/>
              </a:lnSpc>
            </a:pPr>
            <a:r>
              <a:rPr lang="de-DE" sz="3200" b="0" strike="noStrike" spc="-1">
                <a:solidFill>
                  <a:srgbClr val="000000"/>
                </a:solidFill>
                <a:latin typeface="Arial"/>
                <a:ea typeface="SimSun"/>
              </a:rPr>
              <a:t>Mastertitelformat bearbeiten</a:t>
            </a:r>
            <a:endParaRPr lang="de-DE" sz="3200" b="0" strike="noStrike" spc="-1">
              <a:latin typeface="Arial"/>
            </a:endParaRPr>
          </a:p>
        </p:txBody>
      </p:sp>
      <p:sp>
        <p:nvSpPr>
          <p:cNvPr id="374" name="PlaceHolder 2"/>
          <p:cNvSpPr>
            <a:spLocks noGrp="1"/>
          </p:cNvSpPr>
          <p:nvPr>
            <p:ph type="title"/>
          </p:nvPr>
        </p:nvSpPr>
        <p:spPr>
          <a:xfrm>
            <a:off x="4286160" y="1089000"/>
            <a:ext cx="5102280" cy="5372280"/>
          </a:xfrm>
          <a:prstGeom prst="rect">
            <a:avLst/>
          </a:prstGeom>
        </p:spPr>
        <p:txBody>
          <a:bodyPr lIns="0" tIns="0" rIns="0" bIns="0"/>
          <a:lstStyle/>
          <a:p>
            <a:pPr algn="ctr"/>
            <a:endParaRPr lang="de-DE" sz="4400" b="0" strike="noStrike" spc="-1">
              <a:latin typeface="Arial"/>
            </a:endParaRPr>
          </a:p>
        </p:txBody>
      </p:sp>
      <p:sp>
        <p:nvSpPr>
          <p:cNvPr id="375" name="PlaceHolder 3"/>
          <p:cNvSpPr>
            <a:spLocks noGrp="1"/>
          </p:cNvSpPr>
          <p:nvPr>
            <p:ph type="body"/>
          </p:nvPr>
        </p:nvSpPr>
        <p:spPr>
          <a:xfrm>
            <a:off x="693720" y="2268360"/>
            <a:ext cx="3251160" cy="4200480"/>
          </a:xfrm>
          <a:prstGeom prst="rect">
            <a:avLst/>
          </a:prstGeom>
        </p:spPr>
        <p:txBody>
          <a:bodyPr lIns="0" tIns="0" rIns="0" bIns="0">
            <a:normAutofit/>
          </a:bodyPr>
          <a:lstStyle/>
          <a:p>
            <a:pPr marL="432000" indent="-324000">
              <a:lnSpc>
                <a:spcPct val="100000"/>
              </a:lnSpc>
              <a:spcAft>
                <a:spcPts val="1414"/>
              </a:spcAft>
              <a:buClr>
                <a:srgbClr val="000000"/>
              </a:buClr>
              <a:buSzPct val="45000"/>
              <a:buFont typeface="Wingdings" charset="2"/>
              <a:buChar char=""/>
            </a:pPr>
            <a:r>
              <a:rPr lang="de-DE" sz="1600" b="0" strike="noStrike" spc="-1">
                <a:solidFill>
                  <a:srgbClr val="000000"/>
                </a:solidFill>
                <a:latin typeface="Arial"/>
                <a:ea typeface="SimSun"/>
              </a:rPr>
              <a:t>Mastertextformat bearbeiten</a:t>
            </a:r>
            <a:endParaRPr lang="de-DE" sz="1600" b="0" strike="noStrike" spc="-1">
              <a:latin typeface="Arial"/>
            </a:endParaRPr>
          </a:p>
        </p:txBody>
      </p:sp>
      <p:sp>
        <p:nvSpPr>
          <p:cNvPr id="376" name="PlaceHolder 4"/>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377" name="PlaceHolder 5"/>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378" name="PlaceHolder 6"/>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80A52D91-B754-4B62-8DBB-DDE4E4F968CC}"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 name="PlaceHolder 1"/>
          <p:cNvSpPr>
            <a:spLocks noGrp="1"/>
          </p:cNvSpPr>
          <p:nvPr>
            <p:ph type="title"/>
          </p:nvPr>
        </p:nvSpPr>
        <p:spPr>
          <a:xfrm>
            <a:off x="504000" y="301320"/>
            <a:ext cx="9071640" cy="1262160"/>
          </a:xfrm>
          <a:prstGeom prst="rect">
            <a:avLst/>
          </a:prstGeom>
        </p:spPr>
        <p:txBody>
          <a:bodyPr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416" name="PlaceHolder 2"/>
          <p:cNvSpPr>
            <a:spLocks noGrp="1"/>
          </p:cNvSpPr>
          <p:nvPr>
            <p:ph type="body"/>
          </p:nvPr>
        </p:nvSpPr>
        <p:spPr>
          <a:xfrm>
            <a:off x="504000" y="1769040"/>
            <a:ext cx="9071640" cy="4384800"/>
          </a:xfrm>
          <a:prstGeom prst="rect">
            <a:avLst/>
          </a:prstGeom>
        </p:spPr>
        <p:txBody>
          <a:bodyPr vert="vert" lIns="0" tIns="0" rIns="0" bIns="0">
            <a:normAutofit/>
          </a:bodyPr>
          <a:lstStyle/>
          <a:p>
            <a:pPr marL="432000" indent="-324000">
              <a:lnSpc>
                <a:spcPct val="100000"/>
              </a:lnSpc>
              <a:spcAft>
                <a:spcPts val="1414"/>
              </a:spcAft>
              <a:buClr>
                <a:srgbClr val="000000"/>
              </a:buClr>
              <a:buSzPct val="45000"/>
              <a:buFont typeface="Wingdings" charset="2"/>
              <a:buChar char=""/>
            </a:pPr>
            <a:r>
              <a:rPr lang="de-DE" sz="3200" b="0" strike="noStrike" spc="-1">
                <a:solidFill>
                  <a:srgbClr val="000000"/>
                </a:solidFill>
                <a:latin typeface="Arial"/>
                <a:ea typeface="SimSun"/>
              </a:rPr>
              <a:t>Mastertextformat bearbeiten</a:t>
            </a:r>
            <a:endParaRPr lang="de-DE" sz="3200" b="0" strike="noStrike" spc="-1">
              <a:latin typeface="Arial"/>
            </a:endParaRPr>
          </a:p>
          <a:p>
            <a:pPr marL="685800" lvl="1" indent="-228600">
              <a:lnSpc>
                <a:spcPct val="90000"/>
              </a:lnSpc>
              <a:spcBef>
                <a:spcPts val="499"/>
              </a:spcBef>
              <a:buClr>
                <a:srgbClr val="000000"/>
              </a:buClr>
              <a:buSzPct val="75000"/>
              <a:buFont typeface="Symbol" charset="2"/>
              <a:buChar char=""/>
            </a:pPr>
            <a:r>
              <a:rPr lang="de-DE" sz="2400" b="0" strike="noStrike" spc="-1">
                <a:solidFill>
                  <a:srgbClr val="000000"/>
                </a:solidFill>
                <a:latin typeface="Calibri"/>
              </a:rPr>
              <a:t>Zweite Ebene</a:t>
            </a:r>
            <a:endParaRPr lang="de-DE" sz="2400" b="0" strike="noStrike" spc="-1">
              <a:latin typeface="Arial"/>
            </a:endParaRPr>
          </a:p>
          <a:p>
            <a:pPr marL="1143000" lvl="2" indent="-228600">
              <a:lnSpc>
                <a:spcPct val="90000"/>
              </a:lnSpc>
              <a:spcBef>
                <a:spcPts val="499"/>
              </a:spcBef>
              <a:buClr>
                <a:srgbClr val="000000"/>
              </a:buClr>
              <a:buSzPct val="45000"/>
              <a:buFont typeface="Wingdings" charset="2"/>
              <a:buChar char=""/>
            </a:pPr>
            <a:r>
              <a:rPr lang="de-DE" sz="2000" b="0" strike="noStrike" spc="-1">
                <a:solidFill>
                  <a:srgbClr val="000000"/>
                </a:solidFill>
                <a:latin typeface="Calibri"/>
              </a:rPr>
              <a:t>Dritte Ebene</a:t>
            </a:r>
            <a:endParaRPr lang="de-DE" sz="2000" b="0" strike="noStrike" spc="-1">
              <a:latin typeface="Arial"/>
            </a:endParaRPr>
          </a:p>
          <a:p>
            <a:pPr marL="1600200" lvl="3" indent="-228600">
              <a:lnSpc>
                <a:spcPct val="90000"/>
              </a:lnSpc>
              <a:spcBef>
                <a:spcPts val="499"/>
              </a:spcBef>
              <a:buClr>
                <a:srgbClr val="000000"/>
              </a:buClr>
              <a:buSzPct val="75000"/>
              <a:buFont typeface="Symbol" charset="2"/>
              <a:buChar char=""/>
            </a:pPr>
            <a:r>
              <a:rPr lang="de-DE" sz="1800" b="0" strike="noStrike" spc="-1">
                <a:solidFill>
                  <a:srgbClr val="000000"/>
                </a:solidFill>
                <a:latin typeface="Calibri"/>
              </a:rPr>
              <a:t>Vierte Ebene</a:t>
            </a:r>
            <a:endParaRPr lang="de-DE" sz="1800" b="0" strike="noStrike" spc="-1">
              <a:latin typeface="Arial"/>
            </a:endParaRPr>
          </a:p>
          <a:p>
            <a:pPr marL="2057400" lvl="4" indent="-228600">
              <a:lnSpc>
                <a:spcPct val="90000"/>
              </a:lnSpc>
              <a:spcBef>
                <a:spcPts val="499"/>
              </a:spcBef>
              <a:buClr>
                <a:srgbClr val="000000"/>
              </a:buClr>
              <a:buSzPct val="45000"/>
              <a:buFont typeface="Wingdings" charset="2"/>
              <a:buChar char=""/>
            </a:pPr>
            <a:r>
              <a:rPr lang="de-DE" sz="1800" b="0" strike="noStrike" spc="-1">
                <a:solidFill>
                  <a:srgbClr val="000000"/>
                </a:solidFill>
                <a:latin typeface="Calibri"/>
              </a:rPr>
              <a:t>Fünfte Ebene</a:t>
            </a:r>
            <a:endParaRPr lang="de-DE" sz="1800" b="0" strike="noStrike" spc="-1">
              <a:latin typeface="Arial"/>
            </a:endParaRPr>
          </a:p>
        </p:txBody>
      </p:sp>
      <p:sp>
        <p:nvSpPr>
          <p:cNvPr id="417" name="PlaceHolder 3"/>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418" name="PlaceHolder 4"/>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419" name="PlaceHolder 5"/>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FE7AB453-4D3D-4C1E-AD31-C25BC722B4B3}"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7308720" y="301680"/>
            <a:ext cx="2266920" cy="5851440"/>
          </a:xfrm>
          <a:prstGeom prst="rect">
            <a:avLst/>
          </a:prstGeom>
        </p:spPr>
        <p:txBody>
          <a:bodyPr vert="vert"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457" name="PlaceHolder 2"/>
          <p:cNvSpPr>
            <a:spLocks noGrp="1"/>
          </p:cNvSpPr>
          <p:nvPr>
            <p:ph type="body"/>
          </p:nvPr>
        </p:nvSpPr>
        <p:spPr>
          <a:xfrm>
            <a:off x="503280" y="301680"/>
            <a:ext cx="6653160" cy="5851440"/>
          </a:xfrm>
          <a:prstGeom prst="rect">
            <a:avLst/>
          </a:prstGeom>
        </p:spPr>
        <p:txBody>
          <a:bodyPr vert="vert" lIns="0" tIns="0" rIns="0" bIns="0">
            <a:normAutofit/>
          </a:bodyPr>
          <a:lstStyle/>
          <a:p>
            <a:pPr marL="432000" indent="-324000">
              <a:lnSpc>
                <a:spcPct val="100000"/>
              </a:lnSpc>
              <a:spcAft>
                <a:spcPts val="1414"/>
              </a:spcAft>
              <a:buClr>
                <a:srgbClr val="000000"/>
              </a:buClr>
              <a:buSzPct val="45000"/>
              <a:buFont typeface="Wingdings" charset="2"/>
              <a:buChar char=""/>
            </a:pPr>
            <a:r>
              <a:rPr lang="de-DE" sz="3200" b="0" strike="noStrike" spc="-1">
                <a:solidFill>
                  <a:srgbClr val="000000"/>
                </a:solidFill>
                <a:latin typeface="Arial"/>
                <a:ea typeface="SimSun"/>
              </a:rPr>
              <a:t>Mastertextformat bearbeiten</a:t>
            </a:r>
            <a:endParaRPr lang="de-DE" sz="3200" b="0" strike="noStrike" spc="-1">
              <a:latin typeface="Arial"/>
            </a:endParaRPr>
          </a:p>
          <a:p>
            <a:pPr marL="685800" lvl="1" indent="-228600">
              <a:lnSpc>
                <a:spcPct val="90000"/>
              </a:lnSpc>
              <a:spcBef>
                <a:spcPts val="499"/>
              </a:spcBef>
              <a:buClr>
                <a:srgbClr val="000000"/>
              </a:buClr>
              <a:buSzPct val="75000"/>
              <a:buFont typeface="Symbol" charset="2"/>
              <a:buChar char=""/>
            </a:pPr>
            <a:r>
              <a:rPr lang="de-DE" sz="2400" b="0" strike="noStrike" spc="-1">
                <a:solidFill>
                  <a:srgbClr val="000000"/>
                </a:solidFill>
                <a:latin typeface="Calibri"/>
              </a:rPr>
              <a:t>Zweite Ebene</a:t>
            </a:r>
            <a:endParaRPr lang="de-DE" sz="2400" b="0" strike="noStrike" spc="-1">
              <a:latin typeface="Arial"/>
            </a:endParaRPr>
          </a:p>
          <a:p>
            <a:pPr marL="1143000" lvl="2" indent="-228600">
              <a:lnSpc>
                <a:spcPct val="90000"/>
              </a:lnSpc>
              <a:spcBef>
                <a:spcPts val="499"/>
              </a:spcBef>
              <a:buClr>
                <a:srgbClr val="000000"/>
              </a:buClr>
              <a:buSzPct val="45000"/>
              <a:buFont typeface="Wingdings" charset="2"/>
              <a:buChar char=""/>
            </a:pPr>
            <a:r>
              <a:rPr lang="de-DE" sz="2000" b="0" strike="noStrike" spc="-1">
                <a:solidFill>
                  <a:srgbClr val="000000"/>
                </a:solidFill>
                <a:latin typeface="Calibri"/>
              </a:rPr>
              <a:t>Dritte Ebene</a:t>
            </a:r>
            <a:endParaRPr lang="de-DE" sz="2000" b="0" strike="noStrike" spc="-1">
              <a:latin typeface="Arial"/>
            </a:endParaRPr>
          </a:p>
          <a:p>
            <a:pPr marL="1600200" lvl="3" indent="-228600">
              <a:lnSpc>
                <a:spcPct val="90000"/>
              </a:lnSpc>
              <a:spcBef>
                <a:spcPts val="499"/>
              </a:spcBef>
              <a:buClr>
                <a:srgbClr val="000000"/>
              </a:buClr>
              <a:buSzPct val="75000"/>
              <a:buFont typeface="Symbol" charset="2"/>
              <a:buChar char=""/>
            </a:pPr>
            <a:r>
              <a:rPr lang="de-DE" sz="1800" b="0" strike="noStrike" spc="-1">
                <a:solidFill>
                  <a:srgbClr val="000000"/>
                </a:solidFill>
                <a:latin typeface="Calibri"/>
              </a:rPr>
              <a:t>Vierte Ebene</a:t>
            </a:r>
            <a:endParaRPr lang="de-DE" sz="1800" b="0" strike="noStrike" spc="-1">
              <a:latin typeface="Arial"/>
            </a:endParaRPr>
          </a:p>
          <a:p>
            <a:pPr marL="2057400" lvl="4" indent="-228600">
              <a:lnSpc>
                <a:spcPct val="90000"/>
              </a:lnSpc>
              <a:spcBef>
                <a:spcPts val="499"/>
              </a:spcBef>
              <a:buClr>
                <a:srgbClr val="000000"/>
              </a:buClr>
              <a:buSzPct val="45000"/>
              <a:buFont typeface="Wingdings" charset="2"/>
              <a:buChar char=""/>
            </a:pPr>
            <a:r>
              <a:rPr lang="de-DE" sz="1800" b="0" strike="noStrike" spc="-1">
                <a:solidFill>
                  <a:srgbClr val="000000"/>
                </a:solidFill>
                <a:latin typeface="Calibri"/>
              </a:rPr>
              <a:t>Fünfte Ebene</a:t>
            </a:r>
            <a:endParaRPr lang="de-DE" sz="1800" b="0" strike="noStrike" spc="-1">
              <a:latin typeface="Arial"/>
            </a:endParaRPr>
          </a:p>
        </p:txBody>
      </p:sp>
      <p:sp>
        <p:nvSpPr>
          <p:cNvPr id="458" name="PlaceHolder 3"/>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459" name="PlaceHolder 4"/>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460" name="PlaceHolder 5"/>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B185B435-219C-4673-AB39-D558E8ACE81C}"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260360" y="1236600"/>
            <a:ext cx="7559640" cy="2631960"/>
          </a:xfrm>
          <a:prstGeom prst="rect">
            <a:avLst/>
          </a:prstGeom>
        </p:spPr>
        <p:txBody>
          <a:bodyPr lIns="0" tIns="0" rIns="0" bIns="0" anchor="b" anchorCtr="1"/>
          <a:lstStyle/>
          <a:p>
            <a:pPr algn="ctr">
              <a:lnSpc>
                <a:spcPct val="100000"/>
              </a:lnSpc>
            </a:pPr>
            <a:r>
              <a:rPr lang="de-DE" sz="6000" b="0" strike="noStrike" spc="-1">
                <a:solidFill>
                  <a:srgbClr val="000000"/>
                </a:solidFill>
                <a:latin typeface="Arial"/>
                <a:ea typeface="SimSun"/>
              </a:rPr>
              <a:t>Mastertitelformat bearbeiten</a:t>
            </a:r>
            <a:endParaRPr lang="de-DE" sz="6000" b="0" strike="noStrike" spc="-1">
              <a:latin typeface="Arial"/>
            </a:endParaRPr>
          </a:p>
        </p:txBody>
      </p:sp>
      <p:sp>
        <p:nvSpPr>
          <p:cNvPr id="42" name="PlaceHolder 2"/>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43" name="PlaceHolder 3"/>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44" name="PlaceHolder 4"/>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6F11C3C1-DC3E-46BE-93D6-9B7A4007A0E1}"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1640" cy="1262160"/>
          </a:xfrm>
          <a:prstGeom prst="rect">
            <a:avLst/>
          </a:prstGeom>
        </p:spPr>
        <p:txBody>
          <a:bodyPr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82" name="PlaceHolder 2"/>
          <p:cNvSpPr>
            <a:spLocks noGrp="1"/>
          </p:cNvSpPr>
          <p:nvPr>
            <p:ph type="title"/>
          </p:nvPr>
        </p:nvSpPr>
        <p:spPr>
          <a:xfrm>
            <a:off x="504000" y="1769040"/>
            <a:ext cx="9071640" cy="438480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400" b="0" strike="noStrike" spc="-1">
                <a:solidFill>
                  <a:srgbClr val="000000"/>
                </a:solidFill>
                <a:latin typeface="Calibri"/>
              </a:rPr>
              <a:t>Zweite Ebene</a:t>
            </a:r>
            <a:br/>
            <a:r>
              <a:rPr lang="de-DE" sz="2000" b="0" strike="noStrike" spc="-1">
                <a:solidFill>
                  <a:srgbClr val="000000"/>
                </a:solidFill>
                <a:latin typeface="Calibri"/>
              </a:rPr>
              <a:t>Dritte Ebene</a:t>
            </a:r>
            <a:br/>
            <a:r>
              <a:rPr lang="de-DE" sz="1800" b="0" strike="noStrike" spc="-1">
                <a:solidFill>
                  <a:srgbClr val="000000"/>
                </a:solidFill>
                <a:latin typeface="Calibri"/>
              </a:rPr>
              <a:t>Vierte Ebene</a:t>
            </a:r>
            <a:br/>
            <a:r>
              <a:rPr lang="de-DE" sz="1800" b="0" strike="noStrike" spc="-1">
                <a:solidFill>
                  <a:srgbClr val="000000"/>
                </a:solidFill>
                <a:latin typeface="Calibri"/>
              </a:rPr>
              <a:t>Fünfte Ebene</a:t>
            </a:r>
            <a:endParaRPr lang="de-DE" sz="1800" b="0" strike="noStrike" spc="-1">
              <a:latin typeface="Arial"/>
            </a:endParaRPr>
          </a:p>
        </p:txBody>
      </p:sp>
      <p:sp>
        <p:nvSpPr>
          <p:cNvPr id="83" name="PlaceHolder 3"/>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84" name="PlaceHolder 4"/>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85" name="PlaceHolder 5"/>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E5B4712B-4669-48B8-B9D9-A48EB9BC510E}"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
        <p:nvSpPr>
          <p:cNvPr id="86" name="PlaceHolder 6"/>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87240" y="1884240"/>
            <a:ext cx="8694720" cy="3144960"/>
          </a:xfrm>
          <a:prstGeom prst="rect">
            <a:avLst/>
          </a:prstGeom>
        </p:spPr>
        <p:txBody>
          <a:bodyPr lIns="0" tIns="0" rIns="0" bIns="0" anchor="b" anchorCtr="1"/>
          <a:lstStyle/>
          <a:p>
            <a:pPr algn="ctr">
              <a:lnSpc>
                <a:spcPct val="100000"/>
              </a:lnSpc>
            </a:pPr>
            <a:r>
              <a:rPr lang="de-DE" sz="6000" b="0" strike="noStrike" spc="-1">
                <a:solidFill>
                  <a:srgbClr val="000000"/>
                </a:solidFill>
                <a:latin typeface="Arial"/>
                <a:ea typeface="SimSun"/>
              </a:rPr>
              <a:t>Mastertitelformat bearbeiten</a:t>
            </a:r>
            <a:endParaRPr lang="de-DE" sz="6000" b="0" strike="noStrike" spc="-1">
              <a:latin typeface="Arial"/>
            </a:endParaRPr>
          </a:p>
        </p:txBody>
      </p:sp>
      <p:sp>
        <p:nvSpPr>
          <p:cNvPr id="124" name="PlaceHolder 2"/>
          <p:cNvSpPr>
            <a:spLocks noGrp="1"/>
          </p:cNvSpPr>
          <p:nvPr>
            <p:ph type="body"/>
          </p:nvPr>
        </p:nvSpPr>
        <p:spPr>
          <a:xfrm>
            <a:off x="687240" y="5059440"/>
            <a:ext cx="8694720" cy="1652760"/>
          </a:xfrm>
          <a:prstGeom prst="rect">
            <a:avLst/>
          </a:prstGeom>
        </p:spPr>
        <p:txBody>
          <a:bodyPr lIns="0" tIns="0" rIns="0" bIns="0">
            <a:normAutofit/>
          </a:bodyPr>
          <a:lstStyle/>
          <a:p>
            <a:pPr marL="432000" indent="-324000">
              <a:lnSpc>
                <a:spcPct val="100000"/>
              </a:lnSpc>
              <a:spcAft>
                <a:spcPts val="1414"/>
              </a:spcAft>
              <a:buClr>
                <a:srgbClr val="000000"/>
              </a:buClr>
              <a:buSzPct val="45000"/>
              <a:buFont typeface="Wingdings" charset="2"/>
              <a:buChar char=""/>
            </a:pPr>
            <a:r>
              <a:rPr lang="de-DE" sz="2400" b="0" strike="noStrike" spc="-1">
                <a:solidFill>
                  <a:srgbClr val="898989"/>
                </a:solidFill>
                <a:latin typeface="Arial"/>
                <a:ea typeface="SimSun"/>
              </a:rPr>
              <a:t>Mastertextformat bearbeiten</a:t>
            </a:r>
            <a:endParaRPr lang="de-DE" sz="2400" b="0" strike="noStrike" spc="-1">
              <a:latin typeface="Arial"/>
            </a:endParaRPr>
          </a:p>
        </p:txBody>
      </p:sp>
      <p:sp>
        <p:nvSpPr>
          <p:cNvPr id="125" name="PlaceHolder 3"/>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126" name="PlaceHolder 4"/>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127" name="PlaceHolder 5"/>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A9E5AD57-0FB9-4EC9-AA51-3373F08951FF}"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01320"/>
            <a:ext cx="9071640" cy="1262160"/>
          </a:xfrm>
          <a:prstGeom prst="rect">
            <a:avLst/>
          </a:prstGeom>
        </p:spPr>
        <p:txBody>
          <a:bodyPr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165" name="PlaceHolder 2"/>
          <p:cNvSpPr>
            <a:spLocks noGrp="1"/>
          </p:cNvSpPr>
          <p:nvPr>
            <p:ph type="title"/>
          </p:nvPr>
        </p:nvSpPr>
        <p:spPr>
          <a:xfrm>
            <a:off x="503280" y="1768320"/>
            <a:ext cx="4459320" cy="438480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400" b="0" strike="noStrike" spc="-1">
                <a:solidFill>
                  <a:srgbClr val="000000"/>
                </a:solidFill>
                <a:latin typeface="Calibri"/>
              </a:rPr>
              <a:t>Zweite Ebene</a:t>
            </a:r>
            <a:br/>
            <a:r>
              <a:rPr lang="de-DE" sz="2000" b="0" strike="noStrike" spc="-1">
                <a:solidFill>
                  <a:srgbClr val="000000"/>
                </a:solidFill>
                <a:latin typeface="Calibri"/>
              </a:rPr>
              <a:t>Dritte Ebene</a:t>
            </a:r>
            <a:br/>
            <a:r>
              <a:rPr lang="de-DE" sz="1800" b="0" strike="noStrike" spc="-1">
                <a:solidFill>
                  <a:srgbClr val="000000"/>
                </a:solidFill>
                <a:latin typeface="Calibri"/>
              </a:rPr>
              <a:t>Vierte Ebene</a:t>
            </a:r>
            <a:br/>
            <a:r>
              <a:rPr lang="de-DE" sz="1800" b="0" strike="noStrike" spc="-1">
                <a:solidFill>
                  <a:srgbClr val="000000"/>
                </a:solidFill>
                <a:latin typeface="Calibri"/>
              </a:rPr>
              <a:t>Fünfte Ebene</a:t>
            </a:r>
            <a:endParaRPr lang="de-DE" sz="1800" b="0" strike="noStrike" spc="-1">
              <a:latin typeface="Arial"/>
            </a:endParaRPr>
          </a:p>
        </p:txBody>
      </p:sp>
      <p:sp>
        <p:nvSpPr>
          <p:cNvPr id="166" name="PlaceHolder 3"/>
          <p:cNvSpPr>
            <a:spLocks noGrp="1"/>
          </p:cNvSpPr>
          <p:nvPr>
            <p:ph type="title"/>
          </p:nvPr>
        </p:nvSpPr>
        <p:spPr>
          <a:xfrm>
            <a:off x="5114880" y="1768320"/>
            <a:ext cx="4460760" cy="438480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400" b="0" strike="noStrike" spc="-1">
                <a:solidFill>
                  <a:srgbClr val="000000"/>
                </a:solidFill>
                <a:latin typeface="Calibri"/>
              </a:rPr>
              <a:t>Zweite Ebene</a:t>
            </a:r>
            <a:br/>
            <a:r>
              <a:rPr lang="de-DE" sz="2000" b="0" strike="noStrike" spc="-1">
                <a:solidFill>
                  <a:srgbClr val="000000"/>
                </a:solidFill>
                <a:latin typeface="Calibri"/>
              </a:rPr>
              <a:t>Dritte Ebene</a:t>
            </a:r>
            <a:br/>
            <a:r>
              <a:rPr lang="de-DE" sz="1800" b="0" strike="noStrike" spc="-1">
                <a:solidFill>
                  <a:srgbClr val="000000"/>
                </a:solidFill>
                <a:latin typeface="Calibri"/>
              </a:rPr>
              <a:t>Vierte Ebene</a:t>
            </a:r>
            <a:br/>
            <a:r>
              <a:rPr lang="de-DE" sz="1800" b="0" strike="noStrike" spc="-1">
                <a:solidFill>
                  <a:srgbClr val="000000"/>
                </a:solidFill>
                <a:latin typeface="Calibri"/>
              </a:rPr>
              <a:t>Fünfte Ebene</a:t>
            </a:r>
            <a:endParaRPr lang="de-DE" sz="1800" b="0" strike="noStrike" spc="-1">
              <a:latin typeface="Arial"/>
            </a:endParaRPr>
          </a:p>
        </p:txBody>
      </p:sp>
      <p:sp>
        <p:nvSpPr>
          <p:cNvPr id="167" name="PlaceHolder 4"/>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168" name="PlaceHolder 5"/>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169" name="PlaceHolder 6"/>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F6F8F95F-F5DF-4BE7-BCCC-42100BBCD2B6}"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693720" y="403200"/>
            <a:ext cx="8694720" cy="1460520"/>
          </a:xfrm>
          <a:prstGeom prst="rect">
            <a:avLst/>
          </a:prstGeom>
        </p:spPr>
        <p:txBody>
          <a:bodyPr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207" name="PlaceHolder 2"/>
          <p:cNvSpPr>
            <a:spLocks noGrp="1"/>
          </p:cNvSpPr>
          <p:nvPr>
            <p:ph type="body"/>
          </p:nvPr>
        </p:nvSpPr>
        <p:spPr>
          <a:xfrm>
            <a:off x="693720" y="1852560"/>
            <a:ext cx="4265640" cy="907920"/>
          </a:xfrm>
          <a:prstGeom prst="rect">
            <a:avLst/>
          </a:prstGeom>
        </p:spPr>
        <p:txBody>
          <a:bodyPr lIns="0" tIns="0" rIns="0" bIns="0" anchor="b">
            <a:normAutofit/>
          </a:bodyPr>
          <a:lstStyle/>
          <a:p>
            <a:pPr marL="432000" indent="-324000">
              <a:lnSpc>
                <a:spcPct val="100000"/>
              </a:lnSpc>
              <a:spcAft>
                <a:spcPts val="1414"/>
              </a:spcAft>
              <a:buClr>
                <a:srgbClr val="000000"/>
              </a:buClr>
              <a:buSzPct val="45000"/>
              <a:buFont typeface="Wingdings" charset="2"/>
              <a:buChar char=""/>
            </a:pPr>
            <a:r>
              <a:rPr lang="de-DE" sz="2400" b="1" strike="noStrike" spc="-1">
                <a:solidFill>
                  <a:srgbClr val="000000"/>
                </a:solidFill>
                <a:latin typeface="Arial"/>
                <a:ea typeface="SimSun"/>
              </a:rPr>
              <a:t>Mastertextformat bearbeiten</a:t>
            </a:r>
            <a:endParaRPr lang="de-DE" sz="2400" b="0" strike="noStrike" spc="-1">
              <a:latin typeface="Arial"/>
            </a:endParaRPr>
          </a:p>
        </p:txBody>
      </p:sp>
      <p:sp>
        <p:nvSpPr>
          <p:cNvPr id="208" name="PlaceHolder 3"/>
          <p:cNvSpPr>
            <a:spLocks noGrp="1"/>
          </p:cNvSpPr>
          <p:nvPr>
            <p:ph type="title"/>
          </p:nvPr>
        </p:nvSpPr>
        <p:spPr>
          <a:xfrm>
            <a:off x="693720" y="2760840"/>
            <a:ext cx="4265640" cy="406224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400" b="0" strike="noStrike" spc="-1">
                <a:solidFill>
                  <a:srgbClr val="000000"/>
                </a:solidFill>
                <a:latin typeface="Calibri"/>
              </a:rPr>
              <a:t>Zweite Ebene</a:t>
            </a:r>
            <a:br/>
            <a:r>
              <a:rPr lang="de-DE" sz="2000" b="0" strike="noStrike" spc="-1">
                <a:solidFill>
                  <a:srgbClr val="000000"/>
                </a:solidFill>
                <a:latin typeface="Calibri"/>
              </a:rPr>
              <a:t>Dritte Ebene</a:t>
            </a:r>
            <a:br/>
            <a:r>
              <a:rPr lang="de-DE" sz="1800" b="0" strike="noStrike" spc="-1">
                <a:solidFill>
                  <a:srgbClr val="000000"/>
                </a:solidFill>
                <a:latin typeface="Calibri"/>
              </a:rPr>
              <a:t>Vierte Ebene</a:t>
            </a:r>
            <a:br/>
            <a:r>
              <a:rPr lang="de-DE" sz="1800" b="0" strike="noStrike" spc="-1">
                <a:solidFill>
                  <a:srgbClr val="000000"/>
                </a:solidFill>
                <a:latin typeface="Calibri"/>
              </a:rPr>
              <a:t>Fünfte Ebene</a:t>
            </a:r>
            <a:endParaRPr lang="de-DE" sz="1800" b="0" strike="noStrike" spc="-1">
              <a:latin typeface="Arial"/>
            </a:endParaRPr>
          </a:p>
        </p:txBody>
      </p:sp>
      <p:sp>
        <p:nvSpPr>
          <p:cNvPr id="209" name="PlaceHolder 4"/>
          <p:cNvSpPr>
            <a:spLocks noGrp="1"/>
          </p:cNvSpPr>
          <p:nvPr>
            <p:ph type="body"/>
          </p:nvPr>
        </p:nvSpPr>
        <p:spPr>
          <a:xfrm>
            <a:off x="5103720" y="1852560"/>
            <a:ext cx="4284720" cy="907920"/>
          </a:xfrm>
          <a:prstGeom prst="rect">
            <a:avLst/>
          </a:prstGeom>
        </p:spPr>
        <p:txBody>
          <a:bodyPr lIns="0" tIns="0" rIns="0" bIns="0" anchor="b">
            <a:normAutofit/>
          </a:bodyPr>
          <a:lstStyle/>
          <a:p>
            <a:pPr>
              <a:lnSpc>
                <a:spcPct val="100000"/>
              </a:lnSpc>
              <a:spcAft>
                <a:spcPts val="1414"/>
              </a:spcAft>
            </a:pPr>
            <a:r>
              <a:rPr lang="de-DE" sz="2400" b="1" strike="noStrike" spc="-1">
                <a:solidFill>
                  <a:srgbClr val="000000"/>
                </a:solidFill>
                <a:latin typeface="Arial"/>
                <a:ea typeface="SimSun"/>
              </a:rPr>
              <a:t>Mastertextformat bearbeiten</a:t>
            </a:r>
            <a:endParaRPr lang="de-DE" sz="2400" b="0" strike="noStrike" spc="-1">
              <a:latin typeface="Arial"/>
            </a:endParaRPr>
          </a:p>
        </p:txBody>
      </p:sp>
      <p:sp>
        <p:nvSpPr>
          <p:cNvPr id="210" name="PlaceHolder 5"/>
          <p:cNvSpPr>
            <a:spLocks noGrp="1"/>
          </p:cNvSpPr>
          <p:nvPr>
            <p:ph type="title"/>
          </p:nvPr>
        </p:nvSpPr>
        <p:spPr>
          <a:xfrm>
            <a:off x="5103720" y="2760840"/>
            <a:ext cx="4284720" cy="406224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400" b="0" strike="noStrike" spc="-1">
                <a:solidFill>
                  <a:srgbClr val="000000"/>
                </a:solidFill>
                <a:latin typeface="Calibri"/>
              </a:rPr>
              <a:t>Zweite Ebene</a:t>
            </a:r>
            <a:br/>
            <a:r>
              <a:rPr lang="de-DE" sz="2000" b="0" strike="noStrike" spc="-1">
                <a:solidFill>
                  <a:srgbClr val="000000"/>
                </a:solidFill>
                <a:latin typeface="Calibri"/>
              </a:rPr>
              <a:t>Dritte Ebene</a:t>
            </a:r>
            <a:br/>
            <a:r>
              <a:rPr lang="de-DE" sz="1800" b="0" strike="noStrike" spc="-1">
                <a:solidFill>
                  <a:srgbClr val="000000"/>
                </a:solidFill>
                <a:latin typeface="Calibri"/>
              </a:rPr>
              <a:t>Vierte Ebene</a:t>
            </a:r>
            <a:br/>
            <a:r>
              <a:rPr lang="de-DE" sz="1800" b="0" strike="noStrike" spc="-1">
                <a:solidFill>
                  <a:srgbClr val="000000"/>
                </a:solidFill>
                <a:latin typeface="Calibri"/>
              </a:rPr>
              <a:t>Fünfte Ebene</a:t>
            </a:r>
            <a:endParaRPr lang="de-DE" sz="1800" b="0" strike="noStrike" spc="-1">
              <a:latin typeface="Arial"/>
            </a:endParaRPr>
          </a:p>
        </p:txBody>
      </p:sp>
      <p:sp>
        <p:nvSpPr>
          <p:cNvPr id="211" name="PlaceHolder 6"/>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212" name="PlaceHolder 7"/>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213" name="PlaceHolder 8"/>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DCEBB598-9146-41DA-84E1-5E403ECB69D3}"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504000" y="301320"/>
            <a:ext cx="9071640" cy="1262160"/>
          </a:xfrm>
          <a:prstGeom prst="rect">
            <a:avLst/>
          </a:prstGeom>
        </p:spPr>
        <p:txBody>
          <a:bodyPr lIns="0" tIns="0" rIns="0" bIns="0" anchor="ctr" anchorCtr="1"/>
          <a:lstStyle/>
          <a:p>
            <a:pPr algn="ctr">
              <a:lnSpc>
                <a:spcPct val="100000"/>
              </a:lnSpc>
            </a:pPr>
            <a:r>
              <a:rPr lang="de-DE" sz="4400" b="0" strike="noStrike" spc="-1">
                <a:solidFill>
                  <a:srgbClr val="000000"/>
                </a:solidFill>
                <a:latin typeface="Arial"/>
                <a:ea typeface="SimSun"/>
              </a:rPr>
              <a:t>Mastertitelformat bearbeiten</a:t>
            </a:r>
            <a:endParaRPr lang="de-DE" sz="4400" b="0" strike="noStrike" spc="-1">
              <a:latin typeface="Arial"/>
            </a:endParaRPr>
          </a:p>
        </p:txBody>
      </p:sp>
      <p:sp>
        <p:nvSpPr>
          <p:cNvPr id="251" name="PlaceHolder 2"/>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252" name="PlaceHolder 3"/>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253" name="PlaceHolder 4"/>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A3658E1D-6458-4E04-8F86-A708A3AFF227}"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 name="PlaceHolder 1"/>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291" name="PlaceHolder 2"/>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292" name="PlaceHolder 3"/>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BDFAFEA6-E2CC-493D-9143-839E6466BA07}"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
        <p:nvSpPr>
          <p:cNvPr id="293"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de-DE" sz="4400" b="0" strike="noStrike" spc="-1">
                <a:latin typeface="Arial"/>
              </a:rPr>
              <a:t>Format des Titeltextes durch Klicken bearbeiten</a:t>
            </a:r>
          </a:p>
        </p:txBody>
      </p:sp>
      <p:sp>
        <p:nvSpPr>
          <p:cNvPr id="294" name="PlaceHolder 5"/>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 name="PlaceHolder 1"/>
          <p:cNvSpPr>
            <a:spLocks noGrp="1"/>
          </p:cNvSpPr>
          <p:nvPr>
            <p:ph type="title"/>
          </p:nvPr>
        </p:nvSpPr>
        <p:spPr>
          <a:xfrm>
            <a:off x="693720" y="503280"/>
            <a:ext cx="3251160" cy="1765440"/>
          </a:xfrm>
          <a:prstGeom prst="rect">
            <a:avLst/>
          </a:prstGeom>
        </p:spPr>
        <p:txBody>
          <a:bodyPr lIns="0" tIns="0" rIns="0" bIns="0" anchor="b" anchorCtr="1"/>
          <a:lstStyle/>
          <a:p>
            <a:pPr algn="ctr">
              <a:lnSpc>
                <a:spcPct val="100000"/>
              </a:lnSpc>
            </a:pPr>
            <a:r>
              <a:rPr lang="de-DE" sz="3200" b="0" strike="noStrike" spc="-1">
                <a:solidFill>
                  <a:srgbClr val="000000"/>
                </a:solidFill>
                <a:latin typeface="Arial"/>
                <a:ea typeface="SimSun"/>
              </a:rPr>
              <a:t>Mastertitelformat bearbeiten</a:t>
            </a:r>
            <a:endParaRPr lang="de-DE" sz="3200" b="0" strike="noStrike" spc="-1">
              <a:latin typeface="Arial"/>
            </a:endParaRPr>
          </a:p>
        </p:txBody>
      </p:sp>
      <p:sp>
        <p:nvSpPr>
          <p:cNvPr id="332" name="PlaceHolder 2"/>
          <p:cNvSpPr>
            <a:spLocks noGrp="1"/>
          </p:cNvSpPr>
          <p:nvPr>
            <p:ph type="title"/>
          </p:nvPr>
        </p:nvSpPr>
        <p:spPr>
          <a:xfrm>
            <a:off x="4286160" y="1089000"/>
            <a:ext cx="5102280" cy="5372280"/>
          </a:xfrm>
          <a:prstGeom prst="rect">
            <a:avLst/>
          </a:prstGeom>
        </p:spPr>
        <p:txBody>
          <a:bodyPr lIns="0" tIns="0" rIns="0" bIns="0"/>
          <a:lstStyle/>
          <a:p>
            <a:pPr algn="ctr">
              <a:lnSpc>
                <a:spcPct val="100000"/>
              </a:lnSpc>
              <a:spcAft>
                <a:spcPts val="1414"/>
              </a:spcAft>
            </a:pPr>
            <a:r>
              <a:rPr lang="de-DE" sz="3200" b="0" strike="noStrike" spc="-1">
                <a:solidFill>
                  <a:srgbClr val="000000"/>
                </a:solidFill>
                <a:latin typeface="Arial"/>
                <a:ea typeface="SimSun"/>
              </a:rPr>
              <a:t>Mastertextformat bearbeiten</a:t>
            </a:r>
            <a:br/>
            <a:r>
              <a:rPr lang="de-DE" sz="2800" b="0" strike="noStrike" spc="-1">
                <a:solidFill>
                  <a:srgbClr val="000000"/>
                </a:solidFill>
                <a:latin typeface="Calibri"/>
              </a:rPr>
              <a:t>Zweite Ebene</a:t>
            </a:r>
            <a:br/>
            <a:r>
              <a:rPr lang="de-DE" sz="2400" b="0" strike="noStrike" spc="-1">
                <a:solidFill>
                  <a:srgbClr val="000000"/>
                </a:solidFill>
                <a:latin typeface="Calibri"/>
              </a:rPr>
              <a:t>Dritte Ebene</a:t>
            </a:r>
            <a:br/>
            <a:r>
              <a:rPr lang="de-DE" sz="2000" b="0" strike="noStrike" spc="-1">
                <a:solidFill>
                  <a:srgbClr val="000000"/>
                </a:solidFill>
                <a:latin typeface="Calibri"/>
              </a:rPr>
              <a:t>Vierte Ebene</a:t>
            </a:r>
            <a:br/>
            <a:r>
              <a:rPr lang="de-DE" sz="2000" b="0" strike="noStrike" spc="-1">
                <a:solidFill>
                  <a:srgbClr val="000000"/>
                </a:solidFill>
                <a:latin typeface="Calibri"/>
              </a:rPr>
              <a:t>Fünfte Ebene</a:t>
            </a:r>
            <a:endParaRPr lang="de-DE" sz="2000" b="0" strike="noStrike" spc="-1">
              <a:latin typeface="Arial"/>
            </a:endParaRPr>
          </a:p>
        </p:txBody>
      </p:sp>
      <p:sp>
        <p:nvSpPr>
          <p:cNvPr id="333" name="PlaceHolder 3"/>
          <p:cNvSpPr>
            <a:spLocks noGrp="1"/>
          </p:cNvSpPr>
          <p:nvPr>
            <p:ph type="body"/>
          </p:nvPr>
        </p:nvSpPr>
        <p:spPr>
          <a:xfrm>
            <a:off x="693720" y="2268360"/>
            <a:ext cx="3251160" cy="4200480"/>
          </a:xfrm>
          <a:prstGeom prst="rect">
            <a:avLst/>
          </a:prstGeom>
        </p:spPr>
        <p:txBody>
          <a:bodyPr lIns="0" tIns="0" rIns="0" bIns="0">
            <a:normAutofit/>
          </a:bodyPr>
          <a:lstStyle/>
          <a:p>
            <a:pPr marL="432000" indent="-324000">
              <a:lnSpc>
                <a:spcPct val="100000"/>
              </a:lnSpc>
              <a:spcAft>
                <a:spcPts val="1414"/>
              </a:spcAft>
              <a:buClr>
                <a:srgbClr val="000000"/>
              </a:buClr>
              <a:buSzPct val="45000"/>
              <a:buFont typeface="Wingdings" charset="2"/>
              <a:buChar char=""/>
            </a:pPr>
            <a:r>
              <a:rPr lang="de-DE" sz="1600" b="0" strike="noStrike" spc="-1">
                <a:solidFill>
                  <a:srgbClr val="000000"/>
                </a:solidFill>
                <a:latin typeface="Arial"/>
                <a:ea typeface="SimSun"/>
              </a:rPr>
              <a:t>Mastertextformat bearbeiten</a:t>
            </a:r>
            <a:endParaRPr lang="de-DE" sz="1600" b="0" strike="noStrike" spc="-1">
              <a:latin typeface="Arial"/>
            </a:endParaRPr>
          </a:p>
        </p:txBody>
      </p:sp>
      <p:sp>
        <p:nvSpPr>
          <p:cNvPr id="334" name="PlaceHolder 4"/>
          <p:cNvSpPr>
            <a:spLocks noGrp="1"/>
          </p:cNvSpPr>
          <p:nvPr>
            <p:ph type="dt"/>
          </p:nvPr>
        </p:nvSpPr>
        <p:spPr>
          <a:xfrm>
            <a:off x="504000" y="6887160"/>
            <a:ext cx="2348280" cy="521280"/>
          </a:xfrm>
          <a:prstGeom prst="rect">
            <a:avLst/>
          </a:prstGeom>
        </p:spPr>
        <p:txBody>
          <a:bodyPr lIns="0" tIns="0" rIns="0" bIns="0"/>
          <a:lstStyle/>
          <a:p>
            <a:endParaRPr lang="de-DE" sz="2400" b="0" strike="noStrike" spc="-1">
              <a:latin typeface="Times New Roman"/>
            </a:endParaRPr>
          </a:p>
        </p:txBody>
      </p:sp>
      <p:sp>
        <p:nvSpPr>
          <p:cNvPr id="335" name="PlaceHolder 5"/>
          <p:cNvSpPr>
            <a:spLocks noGrp="1"/>
          </p:cNvSpPr>
          <p:nvPr>
            <p:ph type="ftr"/>
          </p:nvPr>
        </p:nvSpPr>
        <p:spPr>
          <a:xfrm>
            <a:off x="3447360" y="6887160"/>
            <a:ext cx="3195000" cy="521280"/>
          </a:xfrm>
          <a:prstGeom prst="rect">
            <a:avLst/>
          </a:prstGeom>
        </p:spPr>
        <p:txBody>
          <a:bodyPr lIns="0" tIns="0" rIns="0" bIns="0" anchorCtr="1"/>
          <a:lstStyle/>
          <a:p>
            <a:endParaRPr lang="de-DE" sz="2400" b="0" strike="noStrike" spc="-1">
              <a:latin typeface="Times New Roman"/>
            </a:endParaRPr>
          </a:p>
        </p:txBody>
      </p:sp>
      <p:sp>
        <p:nvSpPr>
          <p:cNvPr id="336" name="PlaceHolder 6"/>
          <p:cNvSpPr>
            <a:spLocks noGrp="1"/>
          </p:cNvSpPr>
          <p:nvPr>
            <p:ph type="sldNum"/>
          </p:nvPr>
        </p:nvSpPr>
        <p:spPr>
          <a:xfrm>
            <a:off x="7227360" y="6887160"/>
            <a:ext cx="2348280" cy="521280"/>
          </a:xfrm>
          <a:prstGeom prst="rect">
            <a:avLst/>
          </a:prstGeom>
        </p:spPr>
        <p:txBody>
          <a:bodyPr lIns="0" tIns="0" rIns="0" bIns="0"/>
          <a:lstStyle/>
          <a:p>
            <a:pPr algn="r">
              <a:lnSpc>
                <a:spcPct val="100000"/>
              </a:lnSpc>
            </a:pPr>
            <a:fld id="{906E899A-B5EF-4FAE-980B-2A1369875A04}" type="slidenum">
              <a:rPr lang="de-DE" sz="1400" b="0" strike="noStrike" spc="-1">
                <a:solidFill>
                  <a:srgbClr val="000000"/>
                </a:solidFill>
                <a:latin typeface="Times New Roman"/>
                <a:ea typeface="Arial Unicode MS"/>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 name="TextShape 1"/>
          <p:cNvSpPr txBox="1"/>
          <p:nvPr/>
        </p:nvSpPr>
        <p:spPr>
          <a:xfrm>
            <a:off x="540000" y="1440000"/>
            <a:ext cx="9071640" cy="117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Datenbanken</a:t>
            </a:r>
            <a:endParaRPr lang="de-DE" sz="4400" b="0" strike="noStrike" spc="-1">
              <a:latin typeface="Arial"/>
            </a:endParaRPr>
          </a:p>
        </p:txBody>
      </p:sp>
      <p:sp>
        <p:nvSpPr>
          <p:cNvPr id="503" name="TextShape 2"/>
          <p:cNvSpPr txBox="1"/>
          <p:nvPr/>
        </p:nvSpPr>
        <p:spPr>
          <a:xfrm>
            <a:off x="504000" y="1814040"/>
            <a:ext cx="9071640" cy="4899240"/>
          </a:xfrm>
          <a:prstGeom prst="rect">
            <a:avLst/>
          </a:prstGeom>
          <a:noFill/>
          <a:ln w="12600">
            <a:noFill/>
          </a:ln>
        </p:spPr>
        <p:txBody>
          <a:bodyPr lIns="0" tIns="0" rIns="0" bIns="0" anchor="ctr" anchorCtr="1"/>
          <a:lstStyle/>
          <a:p>
            <a:pPr algn="ctr"/>
            <a:r>
              <a:rPr lang="de-DE" sz="3200" b="0" strike="noStrike" spc="-1" dirty="0">
                <a:latin typeface="Arial"/>
              </a:rPr>
              <a:t>Informatik LK, Jhm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8" name="TextShape 1"/>
          <p:cNvSpPr txBox="1"/>
          <p:nvPr/>
        </p:nvSpPr>
        <p:spPr>
          <a:xfrm>
            <a:off x="504000" y="262080"/>
            <a:ext cx="9071640" cy="134100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19" name="Grafik 518"/>
          <p:cNvPicPr/>
          <p:nvPr/>
        </p:nvPicPr>
        <p:blipFill>
          <a:blip r:embed="rId3"/>
          <a:stretch/>
        </p:blipFill>
        <p:spPr>
          <a:xfrm>
            <a:off x="900000" y="1980000"/>
            <a:ext cx="8460000" cy="4543560"/>
          </a:xfrm>
          <a:prstGeom prst="rect">
            <a:avLst/>
          </a:prstGeom>
          <a:ln w="12600">
            <a:noFill/>
          </a:ln>
        </p:spPr>
      </p:pic>
      <p:sp>
        <p:nvSpPr>
          <p:cNvPr id="520" name="CustomShape 2"/>
          <p:cNvSpPr/>
          <p:nvPr/>
        </p:nvSpPr>
        <p:spPr>
          <a:xfrm>
            <a:off x="900000" y="455508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8" name="TextShape 1"/>
          <p:cNvSpPr txBox="1"/>
          <p:nvPr/>
        </p:nvSpPr>
        <p:spPr>
          <a:xfrm>
            <a:off x="504000" y="262080"/>
            <a:ext cx="9071640" cy="134100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19" name="Grafik 518"/>
          <p:cNvPicPr/>
          <p:nvPr/>
        </p:nvPicPr>
        <p:blipFill>
          <a:blip r:embed="rId3"/>
          <a:stretch/>
        </p:blipFill>
        <p:spPr>
          <a:xfrm>
            <a:off x="900000" y="1980000"/>
            <a:ext cx="8460000" cy="4543560"/>
          </a:xfrm>
          <a:prstGeom prst="rect">
            <a:avLst/>
          </a:prstGeom>
          <a:ln w="12600">
            <a:noFill/>
          </a:ln>
        </p:spPr>
      </p:pic>
      <p:sp>
        <p:nvSpPr>
          <p:cNvPr id="520" name="CustomShape 2"/>
          <p:cNvSpPr/>
          <p:nvPr/>
        </p:nvSpPr>
        <p:spPr>
          <a:xfrm>
            <a:off x="900000" y="455508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6" name="Textfeld 5">
            <a:extLst>
              <a:ext uri="{FF2B5EF4-FFF2-40B4-BE49-F238E27FC236}">
                <a16:creationId xmlns:a16="http://schemas.microsoft.com/office/drawing/2014/main" id="{821D9B20-88DF-4670-852E-8C8E077212CD}"/>
              </a:ext>
            </a:extLst>
          </p:cNvPr>
          <p:cNvSpPr txBox="1"/>
          <p:nvPr/>
        </p:nvSpPr>
        <p:spPr>
          <a:xfrm>
            <a:off x="840259" y="5425845"/>
            <a:ext cx="8340365" cy="646331"/>
          </a:xfrm>
          <a:prstGeom prst="rect">
            <a:avLst/>
          </a:prstGeom>
          <a:noFill/>
        </p:spPr>
        <p:txBody>
          <a:bodyPr wrap="square">
            <a:spAutoFit/>
          </a:bodyPr>
          <a:lstStyle/>
          <a:p>
            <a:pPr marL="0" marR="0">
              <a:spcBef>
                <a:spcPts val="0"/>
              </a:spcBef>
              <a:spcAft>
                <a:spcPts val="0"/>
              </a:spcAft>
            </a:pPr>
            <a:r>
              <a:rPr lang="de-DE" sz="1800" dirty="0">
                <a:effectLst/>
                <a:latin typeface="Calibri" panose="020F0502020204030204" pitchFamily="34" charset="0"/>
              </a:rPr>
              <a:t>Die </a:t>
            </a:r>
            <a:r>
              <a:rPr lang="de-DE" sz="1800" b="1" dirty="0">
                <a:effectLst/>
                <a:latin typeface="Calibri" panose="020F0502020204030204" pitchFamily="34" charset="0"/>
              </a:rPr>
              <a:t>externe Schicht</a:t>
            </a:r>
            <a:r>
              <a:rPr lang="de-DE" sz="1800" dirty="0">
                <a:effectLst/>
                <a:latin typeface="Calibri" panose="020F0502020204030204" pitchFamily="34" charset="0"/>
              </a:rPr>
              <a:t> beschreibt die einzelnen Sichten der Benutzer. Jeder Benutzer sieht dabei nur die für ihn relevanten Daten.</a:t>
            </a:r>
          </a:p>
        </p:txBody>
      </p:sp>
    </p:spTree>
    <p:extLst>
      <p:ext uri="{BB962C8B-B14F-4D97-AF65-F5344CB8AC3E}">
        <p14:creationId xmlns:p14="http://schemas.microsoft.com/office/powerpoint/2010/main" val="244002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 name="TextShape 1"/>
          <p:cNvSpPr txBox="1"/>
          <p:nvPr/>
        </p:nvSpPr>
        <p:spPr>
          <a:xfrm>
            <a:off x="504000" y="262080"/>
            <a:ext cx="9071640" cy="134100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22" name="Grafik 521"/>
          <p:cNvPicPr/>
          <p:nvPr/>
        </p:nvPicPr>
        <p:blipFill>
          <a:blip r:embed="rId3"/>
          <a:stretch/>
        </p:blipFill>
        <p:spPr>
          <a:xfrm>
            <a:off x="900000" y="1980000"/>
            <a:ext cx="8460000" cy="4543560"/>
          </a:xfrm>
          <a:prstGeom prst="rect">
            <a:avLst/>
          </a:prstGeom>
          <a:ln w="1260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 name="TextShape 1"/>
          <p:cNvSpPr txBox="1"/>
          <p:nvPr/>
        </p:nvSpPr>
        <p:spPr>
          <a:xfrm>
            <a:off x="504000" y="262080"/>
            <a:ext cx="9071640" cy="134100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22" name="Grafik 521"/>
          <p:cNvPicPr/>
          <p:nvPr/>
        </p:nvPicPr>
        <p:blipFill>
          <a:blip r:embed="rId3"/>
          <a:stretch/>
        </p:blipFill>
        <p:spPr>
          <a:xfrm>
            <a:off x="900000" y="1980000"/>
            <a:ext cx="8460000" cy="4543560"/>
          </a:xfrm>
          <a:prstGeom prst="rect">
            <a:avLst/>
          </a:prstGeom>
          <a:ln w="12600">
            <a:noFill/>
          </a:ln>
        </p:spPr>
      </p:pic>
      <p:sp>
        <p:nvSpPr>
          <p:cNvPr id="5" name="Textfeld 4">
            <a:extLst>
              <a:ext uri="{FF2B5EF4-FFF2-40B4-BE49-F238E27FC236}">
                <a16:creationId xmlns:a16="http://schemas.microsoft.com/office/drawing/2014/main" id="{D4CCDABD-7B1E-4FAE-AC1B-7F536852C0F4}"/>
              </a:ext>
            </a:extLst>
          </p:cNvPr>
          <p:cNvSpPr txBox="1"/>
          <p:nvPr/>
        </p:nvSpPr>
        <p:spPr>
          <a:xfrm>
            <a:off x="900000" y="6531148"/>
            <a:ext cx="8633253" cy="738664"/>
          </a:xfrm>
          <a:prstGeom prst="rect">
            <a:avLst/>
          </a:prstGeom>
          <a:noFill/>
        </p:spPr>
        <p:txBody>
          <a:bodyPr wrap="square">
            <a:spAutoFit/>
          </a:bodyPr>
          <a:lstStyle/>
          <a:p>
            <a:r>
              <a:rPr lang="de-DE" sz="1400" dirty="0">
                <a:effectLst/>
                <a:latin typeface="Calibri" panose="020F0502020204030204" pitchFamily="34" charset="0"/>
              </a:rPr>
              <a:t>Die </a:t>
            </a:r>
            <a:r>
              <a:rPr lang="de-DE" sz="1400" b="1" dirty="0">
                <a:effectLst/>
                <a:latin typeface="Calibri" panose="020F0502020204030204" pitchFamily="34" charset="0"/>
              </a:rPr>
              <a:t>interne Schicht</a:t>
            </a:r>
            <a:r>
              <a:rPr lang="de-DE" sz="1400" dirty="0">
                <a:effectLst/>
                <a:latin typeface="Calibri" panose="020F0502020204030204" pitchFamily="34" charset="0"/>
              </a:rPr>
              <a:t> beschreibt die physische Datenorganisation. Sie enthält alle Informationen über den Aufbau der abgespeicherten Daten, die Speicherung der Daten und über die Zugriffspfade. Das verfolgte Ziel ist dabei ein effizienter Zugriff auf die gespeicherten Informationen.</a:t>
            </a:r>
            <a:endParaRPr lang="de-DE" sz="1400" dirty="0"/>
          </a:p>
        </p:txBody>
      </p:sp>
    </p:spTree>
    <p:extLst>
      <p:ext uri="{BB962C8B-B14F-4D97-AF65-F5344CB8AC3E}">
        <p14:creationId xmlns:p14="http://schemas.microsoft.com/office/powerpoint/2010/main" val="111286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0A2D7-45E6-49EF-87AF-86FA04F40587}"/>
              </a:ext>
            </a:extLst>
          </p:cNvPr>
          <p:cNvSpPr>
            <a:spLocks noGrp="1"/>
          </p:cNvSpPr>
          <p:nvPr>
            <p:ph type="title"/>
          </p:nvPr>
        </p:nvSpPr>
        <p:spPr/>
        <p:txBody>
          <a:bodyPr/>
          <a:lstStyle/>
          <a:p>
            <a:pPr algn="ctr"/>
            <a:r>
              <a:rPr lang="de-DE" sz="4400" b="1" dirty="0">
                <a:solidFill>
                  <a:srgbClr val="FF0000"/>
                </a:solidFill>
                <a:effectLst/>
                <a:latin typeface="Calibri" panose="020F0502020204030204" pitchFamily="34" charset="0"/>
              </a:rPr>
              <a:t>Lernen: </a:t>
            </a:r>
            <a:r>
              <a:rPr lang="de-DE" sz="4400" b="1" dirty="0">
                <a:effectLst/>
                <a:latin typeface="Calibri" panose="020F0502020204030204" pitchFamily="34" charset="0"/>
              </a:rPr>
              <a:t>Drei-Schichten-Architektur eines Datenbanksystems</a:t>
            </a:r>
            <a:endParaRPr lang="de-DE" dirty="0"/>
          </a:p>
        </p:txBody>
      </p:sp>
      <p:sp>
        <p:nvSpPr>
          <p:cNvPr id="3" name="Untertitel 2">
            <a:extLst>
              <a:ext uri="{FF2B5EF4-FFF2-40B4-BE49-F238E27FC236}">
                <a16:creationId xmlns:a16="http://schemas.microsoft.com/office/drawing/2014/main" id="{DB8630AF-CDA5-4B5E-AF64-C63CA3FA7A38}"/>
              </a:ext>
            </a:extLst>
          </p:cNvPr>
          <p:cNvSpPr>
            <a:spLocks noGrp="1"/>
          </p:cNvSpPr>
          <p:nvPr>
            <p:ph type="subTitle"/>
          </p:nvPr>
        </p:nvSpPr>
        <p:spPr>
          <a:xfrm>
            <a:off x="383684" y="2209838"/>
            <a:ext cx="9072000" cy="4985046"/>
          </a:xfrm>
        </p:spPr>
        <p:txBody>
          <a:bodyPr>
            <a:normAutofit fontScale="92500" lnSpcReduction="10000"/>
          </a:bodyPr>
          <a:lstStyle/>
          <a:p>
            <a:pPr>
              <a:spcBef>
                <a:spcPts val="0"/>
              </a:spcBef>
            </a:pPr>
            <a:r>
              <a:rPr lang="de-DE" dirty="0">
                <a:effectLst/>
                <a:latin typeface="Calibri" panose="020F0502020204030204" pitchFamily="34" charset="0"/>
              </a:rPr>
              <a:t>Die </a:t>
            </a:r>
            <a:r>
              <a:rPr lang="de-DE" b="1" dirty="0">
                <a:effectLst/>
                <a:latin typeface="Calibri" panose="020F0502020204030204" pitchFamily="34" charset="0"/>
              </a:rPr>
              <a:t>externe Schicht</a:t>
            </a:r>
            <a:r>
              <a:rPr lang="de-DE" dirty="0">
                <a:effectLst/>
                <a:latin typeface="Calibri" panose="020F0502020204030204" pitchFamily="34" charset="0"/>
              </a:rPr>
              <a:t> beschreibt die einzelnen Sichten der Benutzer. Jeder Benutzer sieht dabei nur die für ihn relevanten Daten.</a:t>
            </a:r>
            <a:br>
              <a:rPr lang="de-DE" dirty="0">
                <a:effectLst/>
                <a:latin typeface="Calibri" panose="020F0502020204030204" pitchFamily="34" charset="0"/>
              </a:rPr>
            </a:br>
            <a:endParaRPr lang="de-DE" dirty="0">
              <a:effectLst/>
              <a:latin typeface="Calibri" panose="020F0502020204030204" pitchFamily="34" charset="0"/>
            </a:endParaRPr>
          </a:p>
          <a:p>
            <a:pPr>
              <a:spcBef>
                <a:spcPts val="0"/>
              </a:spcBef>
            </a:pPr>
            <a:r>
              <a:rPr lang="de-DE" dirty="0">
                <a:effectLst/>
                <a:latin typeface="Calibri" panose="020F0502020204030204" pitchFamily="34" charset="0"/>
              </a:rPr>
              <a:t>Die </a:t>
            </a:r>
            <a:r>
              <a:rPr lang="de-DE" b="1" dirty="0">
                <a:effectLst/>
                <a:latin typeface="Calibri" panose="020F0502020204030204" pitchFamily="34" charset="0"/>
              </a:rPr>
              <a:t>konzeptionelle Schicht</a:t>
            </a:r>
            <a:r>
              <a:rPr lang="de-DE" dirty="0">
                <a:effectLst/>
                <a:latin typeface="Calibri" panose="020F0502020204030204" pitchFamily="34" charset="0"/>
              </a:rPr>
              <a:t> beschreibt die Gesamtheit aller Daten, welche innerhalb der Datenbank verwaltet werden. Dazu gehört die Festlegung von Beziehungen, Integritätsbedingungen und Operationen. Diese Schicht bildet die in der Realität existierenden Strukturen ab.</a:t>
            </a:r>
            <a:br>
              <a:rPr lang="de-DE" dirty="0">
                <a:effectLst/>
                <a:latin typeface="Calibri" panose="020F0502020204030204" pitchFamily="34" charset="0"/>
              </a:rPr>
            </a:br>
            <a:endParaRPr lang="de-DE" dirty="0">
              <a:effectLst/>
              <a:latin typeface="Calibri" panose="020F0502020204030204" pitchFamily="34" charset="0"/>
            </a:endParaRPr>
          </a:p>
          <a:p>
            <a:pPr>
              <a:spcBef>
                <a:spcPts val="0"/>
              </a:spcBef>
            </a:pPr>
            <a:r>
              <a:rPr lang="de-DE" dirty="0">
                <a:effectLst/>
                <a:latin typeface="Calibri" panose="020F0502020204030204" pitchFamily="34" charset="0"/>
              </a:rPr>
              <a:t>Die </a:t>
            </a:r>
            <a:r>
              <a:rPr lang="de-DE" b="1" dirty="0">
                <a:effectLst/>
                <a:latin typeface="Calibri" panose="020F0502020204030204" pitchFamily="34" charset="0"/>
              </a:rPr>
              <a:t>interne Schicht</a:t>
            </a:r>
            <a:r>
              <a:rPr lang="de-DE" dirty="0">
                <a:effectLst/>
                <a:latin typeface="Calibri" panose="020F0502020204030204" pitchFamily="34" charset="0"/>
              </a:rPr>
              <a:t> beschreibt die physische Datenorganisation. Sie enthält alle Informationen über den Aufbau der abgespeicherten Daten, die Speicherung der Daten und über die Zugriffspfade. Das verfolgte Ziel ist dabei ein effizienter Zugriff auf die gespeicherten Informationen.</a:t>
            </a:r>
          </a:p>
          <a:p>
            <a:endParaRPr lang="de-DE" sz="4000" dirty="0"/>
          </a:p>
        </p:txBody>
      </p:sp>
    </p:spTree>
    <p:extLst>
      <p:ext uri="{BB962C8B-B14F-4D97-AF65-F5344CB8AC3E}">
        <p14:creationId xmlns:p14="http://schemas.microsoft.com/office/powerpoint/2010/main" val="349740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ACE84-68D4-4CB4-8A01-DE8C0AEA2EE0}"/>
              </a:ext>
            </a:extLst>
          </p:cNvPr>
          <p:cNvSpPr>
            <a:spLocks noGrp="1"/>
          </p:cNvSpPr>
          <p:nvPr>
            <p:ph type="title"/>
          </p:nvPr>
        </p:nvSpPr>
        <p:spPr/>
        <p:txBody>
          <a:bodyPr/>
          <a:lstStyle/>
          <a:p>
            <a:r>
              <a:rPr lang="de-DE" dirty="0"/>
              <a:t>Datenunabhängigkeit: zwei Aspekte</a:t>
            </a:r>
            <a:br>
              <a:rPr lang="de-DE" dirty="0"/>
            </a:br>
            <a:endParaRPr lang="de-DE" dirty="0"/>
          </a:p>
        </p:txBody>
      </p:sp>
      <p:sp>
        <p:nvSpPr>
          <p:cNvPr id="3" name="Untertitel 2">
            <a:extLst>
              <a:ext uri="{FF2B5EF4-FFF2-40B4-BE49-F238E27FC236}">
                <a16:creationId xmlns:a16="http://schemas.microsoft.com/office/drawing/2014/main" id="{DE5D00D8-5933-4A38-B0C5-783160398121}"/>
              </a:ext>
            </a:extLst>
          </p:cNvPr>
          <p:cNvSpPr>
            <a:spLocks noGrp="1"/>
          </p:cNvSpPr>
          <p:nvPr>
            <p:ph type="subTitle"/>
          </p:nvPr>
        </p:nvSpPr>
        <p:spPr/>
        <p:txBody>
          <a:bodyPr>
            <a:normAutofit/>
          </a:bodyPr>
          <a:lstStyle/>
          <a:p>
            <a:r>
              <a:rPr lang="de-DE" sz="2000" dirty="0"/>
              <a:t>Zum einen wird die </a:t>
            </a:r>
            <a:r>
              <a:rPr lang="de-DE" sz="2000" b="1" dirty="0"/>
              <a:t>physische Datenunabhängigkeit </a:t>
            </a:r>
            <a:r>
              <a:rPr lang="de-DE" sz="2000" dirty="0"/>
              <a:t>dadurch gewährleistet, dass die interne Schicht von der konzeptionellen und der externen Schicht getrennt ist. </a:t>
            </a:r>
            <a:r>
              <a:rPr lang="de-DE" sz="2000" i="1" dirty="0"/>
              <a:t>Das heißt, Änderungen an der Hardware oder der physischen Speicherorganisation der Daten, wirken sich nicht auf die anderen Schichten aus.</a:t>
            </a:r>
          </a:p>
          <a:p>
            <a:r>
              <a:rPr lang="de-DE" sz="2000" dirty="0"/>
              <a:t>Zum anderen wird die </a:t>
            </a:r>
            <a:r>
              <a:rPr lang="de-DE" sz="2000" b="1" dirty="0"/>
              <a:t>logische Datenunabhängigkeit </a:t>
            </a:r>
            <a:r>
              <a:rPr lang="de-DE" sz="2000" dirty="0"/>
              <a:t>dadurch gewährleistet, dass die </a:t>
            </a:r>
            <a:r>
              <a:rPr lang="de-DE" sz="2000" i="1" dirty="0"/>
              <a:t>externe und die konzeptionelle Schicht voneinander getrennt </a:t>
            </a:r>
            <a:r>
              <a:rPr lang="de-DE" sz="2000" dirty="0"/>
              <a:t>sind.</a:t>
            </a:r>
            <a:br>
              <a:rPr lang="de-DE" sz="2000" dirty="0"/>
            </a:br>
            <a:r>
              <a:rPr lang="de-DE" sz="2000" i="1" dirty="0"/>
              <a:t>So haben Änderungen an der konzeptionellen Schicht, also der Datenbankstruktur, keine Auswirkungen auf die Benutzerschnittstelle des Systems (z. B. Formulare der Nutzer).</a:t>
            </a:r>
          </a:p>
          <a:p>
            <a:endParaRPr lang="de-DE" sz="2000" dirty="0"/>
          </a:p>
        </p:txBody>
      </p:sp>
    </p:spTree>
    <p:extLst>
      <p:ext uri="{BB962C8B-B14F-4D97-AF65-F5344CB8AC3E}">
        <p14:creationId xmlns:p14="http://schemas.microsoft.com/office/powerpoint/2010/main" val="280311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 name="TextShape 1"/>
          <p:cNvSpPr txBox="1"/>
          <p:nvPr/>
        </p:nvSpPr>
        <p:spPr>
          <a:xfrm>
            <a:off x="180000" y="180000"/>
            <a:ext cx="7451640" cy="126252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Transformationsregeln</a:t>
            </a:r>
            <a:endParaRPr lang="de-DE" sz="4400" b="0" strike="noStrike" spc="-1">
              <a:latin typeface="Arial"/>
            </a:endParaRPr>
          </a:p>
        </p:txBody>
      </p:sp>
      <p:sp>
        <p:nvSpPr>
          <p:cNvPr id="524" name="TextShape 2"/>
          <p:cNvSpPr txBox="1"/>
          <p:nvPr/>
        </p:nvSpPr>
        <p:spPr>
          <a:xfrm>
            <a:off x="504000" y="1769040"/>
            <a:ext cx="9071640" cy="5018760"/>
          </a:xfrm>
          <a:prstGeom prst="rect">
            <a:avLst/>
          </a:prstGeom>
          <a:noFill/>
          <a:ln w="12600">
            <a:noFill/>
          </a:ln>
        </p:spPr>
        <p:txBody>
          <a:bodyPr lIns="0" tIns="0" rIns="0" bIns="0">
            <a:normAutofit/>
          </a:bodyPr>
          <a:lstStyle/>
          <a:p>
            <a:pPr>
              <a:lnSpc>
                <a:spcPct val="100000"/>
              </a:lnSpc>
              <a:spcAft>
                <a:spcPts val="1414"/>
              </a:spcAft>
            </a:pPr>
            <a:r>
              <a:rPr lang="de-DE" sz="2000" b="0" strike="noStrike" spc="-1" dirty="0">
                <a:solidFill>
                  <a:srgbClr val="000000"/>
                </a:solidFill>
                <a:latin typeface="Arial"/>
                <a:ea typeface="SimSun"/>
              </a:rPr>
              <a:t>… für Verbindungen zwischen den Ebenen</a:t>
            </a:r>
            <a:endParaRPr lang="de-DE" sz="2000" b="0" strike="noStrike" spc="-1" dirty="0">
              <a:latin typeface="Arial"/>
            </a:endParaRPr>
          </a:p>
          <a:p>
            <a:pPr>
              <a:lnSpc>
                <a:spcPct val="100000"/>
              </a:lnSpc>
              <a:spcAft>
                <a:spcPts val="1414"/>
              </a:spcAft>
              <a:buClr>
                <a:srgbClr val="000000"/>
              </a:buClr>
              <a:buSzPct val="45000"/>
              <a:buFont typeface="Wingdings" charset="2"/>
              <a:buChar char=""/>
            </a:pPr>
            <a:r>
              <a:rPr lang="de-DE" sz="2000" b="0" strike="noStrike" spc="-1" dirty="0">
                <a:solidFill>
                  <a:srgbClr val="000000"/>
                </a:solidFill>
                <a:latin typeface="Arial"/>
                <a:ea typeface="SimSun"/>
              </a:rPr>
              <a:t> Bundesbahn</a:t>
            </a:r>
            <a:endParaRPr lang="de-DE" sz="2000" b="0" strike="noStrike" spc="-1" dirty="0">
              <a:latin typeface="Arial"/>
            </a:endParaRPr>
          </a:p>
          <a:p>
            <a:pPr marL="1143000" lvl="2" indent="-228600">
              <a:lnSpc>
                <a:spcPct val="90000"/>
              </a:lnSpc>
              <a:spcAft>
                <a:spcPts val="1414"/>
              </a:spcAft>
              <a:buClr>
                <a:srgbClr val="000000"/>
              </a:buClr>
              <a:buSzPct val="75000"/>
              <a:buFont typeface="Symbol" charset="2"/>
              <a:buChar char=""/>
            </a:pPr>
            <a:r>
              <a:rPr lang="de-DE" sz="2000" spc="-1" dirty="0">
                <a:solidFill>
                  <a:srgbClr val="000000"/>
                </a:solidFill>
                <a:ea typeface="SimSun"/>
              </a:rPr>
              <a:t>externes Schema		= </a:t>
            </a:r>
            <a:r>
              <a:rPr lang="de-DE" sz="2000" i="1" spc="-1" dirty="0">
                <a:solidFill>
                  <a:srgbClr val="000000"/>
                </a:solidFill>
                <a:ea typeface="SimSun"/>
              </a:rPr>
              <a:t>Anzeige der Stadtverbindungen</a:t>
            </a:r>
            <a:endParaRPr lang="de-DE" sz="2000" i="1" spc="-1" dirty="0"/>
          </a:p>
          <a:p>
            <a:pPr marL="1143000" lvl="2" indent="-228600">
              <a:lnSpc>
                <a:spcPct val="90000"/>
              </a:lnSpc>
              <a:spcAft>
                <a:spcPts val="1414"/>
              </a:spcAft>
              <a:buClr>
                <a:srgbClr val="000000"/>
              </a:buClr>
              <a:buSzPct val="75000"/>
              <a:buFont typeface="Symbol" charset="2"/>
              <a:buChar char=""/>
            </a:pPr>
            <a:r>
              <a:rPr lang="de-DE" sz="2000" b="0" strike="noStrike" spc="-1" dirty="0">
                <a:solidFill>
                  <a:srgbClr val="000000"/>
                </a:solidFill>
                <a:latin typeface="Arial"/>
                <a:ea typeface="SimSun"/>
              </a:rPr>
              <a:t>konzeptuelles Schema	= </a:t>
            </a:r>
            <a:r>
              <a:rPr lang="de-DE" sz="2000" b="0" i="1" strike="noStrike" spc="-1" dirty="0">
                <a:solidFill>
                  <a:srgbClr val="000000"/>
                </a:solidFill>
                <a:latin typeface="Arial"/>
                <a:ea typeface="SimSun"/>
              </a:rPr>
              <a:t>Kursbuch</a:t>
            </a:r>
            <a:endParaRPr lang="de-DE" sz="2000" b="0" strike="noStrike" spc="-1" dirty="0">
              <a:latin typeface="Arial"/>
            </a:endParaRPr>
          </a:p>
          <a:p>
            <a:pPr marL="1143000" lvl="2" indent="-228600">
              <a:lnSpc>
                <a:spcPct val="90000"/>
              </a:lnSpc>
              <a:spcAft>
                <a:spcPts val="1414"/>
              </a:spcAft>
              <a:buClr>
                <a:srgbClr val="000000"/>
              </a:buClr>
              <a:buSzPct val="75000"/>
              <a:buFont typeface="Symbol" charset="2"/>
              <a:buChar char=""/>
            </a:pPr>
            <a:r>
              <a:rPr lang="de-DE" sz="2000" b="0" strike="noStrike" spc="-1" dirty="0">
                <a:solidFill>
                  <a:srgbClr val="000000"/>
                </a:solidFill>
                <a:latin typeface="Arial"/>
                <a:ea typeface="SimSun"/>
              </a:rPr>
              <a:t>internes Schema		= </a:t>
            </a:r>
            <a:r>
              <a:rPr lang="de-DE" sz="2000" b="0" i="1" strike="noStrike" spc="-1" dirty="0">
                <a:solidFill>
                  <a:srgbClr val="000000"/>
                </a:solidFill>
                <a:latin typeface="Arial"/>
                <a:ea typeface="SimSun"/>
              </a:rPr>
              <a:t>Umsetzung auf Dateisystem</a:t>
            </a:r>
            <a:endParaRPr lang="de-DE" sz="2000" b="0" i="1" strike="noStrike" spc="-1" dirty="0">
              <a:latin typeface="Arial"/>
            </a:endParaRPr>
          </a:p>
          <a:p>
            <a:pPr>
              <a:lnSpc>
                <a:spcPct val="100000"/>
              </a:lnSpc>
              <a:spcAft>
                <a:spcPts val="1414"/>
              </a:spcAft>
              <a:buClr>
                <a:srgbClr val="000000"/>
              </a:buClr>
              <a:buSzPct val="45000"/>
              <a:buFont typeface="Wingdings" charset="2"/>
              <a:buChar char=""/>
            </a:pPr>
            <a:r>
              <a:rPr lang="de-DE" sz="2000" b="0" strike="noStrike" spc="-1" dirty="0">
                <a:solidFill>
                  <a:srgbClr val="000000"/>
                </a:solidFill>
                <a:latin typeface="Arial"/>
                <a:ea typeface="SimSun"/>
              </a:rPr>
              <a:t> Personaldatei</a:t>
            </a:r>
            <a:endParaRPr lang="de-DE" sz="2000" b="0" strike="noStrike" spc="-1" dirty="0">
              <a:latin typeface="Arial"/>
            </a:endParaRPr>
          </a:p>
          <a:p>
            <a:pPr marL="1143000" lvl="2" indent="-228600">
              <a:lnSpc>
                <a:spcPct val="90000"/>
              </a:lnSpc>
              <a:spcAft>
                <a:spcPts val="1414"/>
              </a:spcAft>
              <a:buClr>
                <a:srgbClr val="000000"/>
              </a:buClr>
              <a:buSzPct val="75000"/>
              <a:buFont typeface="Symbol" charset="2"/>
              <a:buChar char=""/>
            </a:pPr>
            <a:r>
              <a:rPr lang="de-DE" sz="2000" spc="-1" dirty="0">
                <a:solidFill>
                  <a:srgbClr val="000000"/>
                </a:solidFill>
                <a:ea typeface="SimSun"/>
              </a:rPr>
              <a:t>externes Schema 		= </a:t>
            </a:r>
            <a:r>
              <a:rPr lang="de-DE" sz="2000" i="1" spc="-1" dirty="0">
                <a:solidFill>
                  <a:srgbClr val="000000"/>
                </a:solidFill>
                <a:ea typeface="SimSun"/>
              </a:rPr>
              <a:t>Anzeige</a:t>
            </a:r>
            <a:r>
              <a:rPr lang="de-DE" sz="2000" spc="-1" dirty="0">
                <a:solidFill>
                  <a:srgbClr val="000000"/>
                </a:solidFill>
                <a:ea typeface="SimSun"/>
              </a:rPr>
              <a:t> </a:t>
            </a:r>
            <a:r>
              <a:rPr lang="de-DE" sz="2000" i="1" spc="-1" dirty="0">
                <a:solidFill>
                  <a:srgbClr val="000000"/>
                </a:solidFill>
                <a:ea typeface="SimSun"/>
              </a:rPr>
              <a:t>Geburtstagsliste</a:t>
            </a:r>
            <a:r>
              <a:rPr lang="de-DE" sz="1600" i="1" spc="-1" dirty="0">
                <a:solidFill>
                  <a:srgbClr val="000000"/>
                </a:solidFill>
                <a:ea typeface="SimSun"/>
              </a:rPr>
              <a:t> (Name/Datum)</a:t>
            </a:r>
            <a:endParaRPr lang="de-DE" sz="2000" spc="-1" dirty="0"/>
          </a:p>
          <a:p>
            <a:pPr marL="1143000" lvl="2" indent="-228600">
              <a:lnSpc>
                <a:spcPct val="90000"/>
              </a:lnSpc>
              <a:spcAft>
                <a:spcPts val="1414"/>
              </a:spcAft>
              <a:buClr>
                <a:srgbClr val="000000"/>
              </a:buClr>
              <a:buSzPct val="75000"/>
              <a:buFont typeface="Symbol" charset="2"/>
              <a:buChar char=""/>
            </a:pPr>
            <a:r>
              <a:rPr lang="de-DE" sz="2000" b="0" strike="noStrike" spc="-1" dirty="0">
                <a:solidFill>
                  <a:srgbClr val="000000"/>
                </a:solidFill>
                <a:latin typeface="Arial"/>
                <a:ea typeface="SimSun"/>
              </a:rPr>
              <a:t>konzeptuelles Schema 	= </a:t>
            </a:r>
            <a:r>
              <a:rPr lang="de-DE" sz="2000" b="0" i="1" strike="noStrike" spc="-1" dirty="0">
                <a:solidFill>
                  <a:srgbClr val="000000"/>
                </a:solidFill>
                <a:latin typeface="Arial"/>
                <a:ea typeface="SimSun"/>
              </a:rPr>
              <a:t>Alle Daten zur Person</a:t>
            </a:r>
            <a:endParaRPr lang="de-DE" sz="1200" b="0" strike="noStrike" spc="-1" dirty="0">
              <a:latin typeface="Arial"/>
            </a:endParaRPr>
          </a:p>
          <a:p>
            <a:pPr marL="1143000" lvl="2" indent="-228600">
              <a:lnSpc>
                <a:spcPct val="90000"/>
              </a:lnSpc>
              <a:spcAft>
                <a:spcPts val="1414"/>
              </a:spcAft>
              <a:buClr>
                <a:srgbClr val="000000"/>
              </a:buClr>
              <a:buSzPct val="75000"/>
              <a:buFont typeface="Symbol" charset="2"/>
              <a:buChar char=""/>
            </a:pPr>
            <a:r>
              <a:rPr lang="de-DE" sz="2000" b="0" strike="noStrike" spc="-1" dirty="0">
                <a:solidFill>
                  <a:srgbClr val="000000"/>
                </a:solidFill>
                <a:latin typeface="Arial"/>
                <a:ea typeface="SimSun"/>
              </a:rPr>
              <a:t>internes Schema 		= </a:t>
            </a:r>
            <a:r>
              <a:rPr lang="de-DE" sz="2000" i="1" spc="-1" dirty="0">
                <a:solidFill>
                  <a:srgbClr val="000000"/>
                </a:solidFill>
                <a:ea typeface="SimSun"/>
              </a:rPr>
              <a:t>Umsetzung </a:t>
            </a:r>
            <a:r>
              <a:rPr lang="de-DE" sz="2000" b="0" i="1" strike="noStrike" spc="-1" dirty="0">
                <a:solidFill>
                  <a:srgbClr val="000000"/>
                </a:solidFill>
                <a:latin typeface="Arial"/>
                <a:ea typeface="SimSun"/>
              </a:rPr>
              <a:t>auf Dateisystem</a:t>
            </a:r>
            <a:endParaRPr lang="de-DE" sz="2000" b="0" i="1" strike="noStrike" spc="-1" dirty="0">
              <a:latin typeface="Arial"/>
            </a:endParaRPr>
          </a:p>
        </p:txBody>
      </p:sp>
      <p:pic>
        <p:nvPicPr>
          <p:cNvPr id="525" name="Grafik 524"/>
          <p:cNvPicPr/>
          <p:nvPr/>
        </p:nvPicPr>
        <p:blipFill>
          <a:blip r:embed="rId3"/>
          <a:stretch/>
        </p:blipFill>
        <p:spPr>
          <a:xfrm>
            <a:off x="7200000" y="180000"/>
            <a:ext cx="2700000" cy="1450080"/>
          </a:xfrm>
          <a:prstGeom prst="rect">
            <a:avLst/>
          </a:prstGeom>
          <a:ln w="1260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Realität vs. Datenbankinhalt</a:t>
            </a:r>
            <a:endParaRPr lang="de-DE" sz="4400" b="0" strike="noStrike" spc="-1">
              <a:latin typeface="Arial"/>
            </a:endParaRPr>
          </a:p>
        </p:txBody>
      </p:sp>
      <p:sp>
        <p:nvSpPr>
          <p:cNvPr id="527" name="TextShape 2"/>
          <p:cNvSpPr txBox="1"/>
          <p:nvPr/>
        </p:nvSpPr>
        <p:spPr>
          <a:xfrm>
            <a:off x="504360" y="1427760"/>
            <a:ext cx="9071640" cy="587880"/>
          </a:xfrm>
          <a:prstGeom prst="rect">
            <a:avLst/>
          </a:prstGeom>
          <a:noFill/>
          <a:ln w="12600">
            <a:noFill/>
          </a:ln>
        </p:spPr>
        <p:txBody>
          <a:bodyPr lIns="0" tIns="0" rIns="0" bIns="0">
            <a:normAutofit/>
          </a:bodyPr>
          <a:lstStyle/>
          <a:p>
            <a:pPr>
              <a:lnSpc>
                <a:spcPct val="100000"/>
              </a:lnSpc>
              <a:spcAft>
                <a:spcPts val="1414"/>
              </a:spcAft>
            </a:pPr>
            <a:r>
              <a:rPr lang="de-DE" sz="3200" b="0" strike="noStrike" spc="-1">
                <a:solidFill>
                  <a:srgbClr val="000000"/>
                </a:solidFill>
                <a:latin typeface="Arial"/>
                <a:ea typeface="ＭＳ Ｐゴシック"/>
              </a:rPr>
              <a:t>Bsp.: Artikel eines Textilienmarkts</a:t>
            </a:r>
            <a:endParaRPr lang="de-DE" sz="3200" b="0" strike="noStrike" spc="-1">
              <a:latin typeface="Arial"/>
            </a:endParaRPr>
          </a:p>
        </p:txBody>
      </p:sp>
      <p:pic>
        <p:nvPicPr>
          <p:cNvPr id="528" name="Picture 2"/>
          <p:cNvPicPr/>
          <p:nvPr/>
        </p:nvPicPr>
        <p:blipFill>
          <a:blip r:embed="rId2"/>
          <a:stretch/>
        </p:blipFill>
        <p:spPr>
          <a:xfrm>
            <a:off x="3028320" y="2192400"/>
            <a:ext cx="3016440" cy="2861280"/>
          </a:xfrm>
          <a:prstGeom prst="rect">
            <a:avLst/>
          </a:prstGeom>
          <a:ln w="1260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Realität vs. Datenbankinhalt</a:t>
            </a:r>
            <a:endParaRPr lang="de-DE" sz="4400" b="0" strike="noStrike" spc="-1">
              <a:latin typeface="Arial"/>
            </a:endParaRPr>
          </a:p>
        </p:txBody>
      </p:sp>
      <p:sp>
        <p:nvSpPr>
          <p:cNvPr id="531" name="TextShape 2"/>
          <p:cNvSpPr txBox="1"/>
          <p:nvPr/>
        </p:nvSpPr>
        <p:spPr>
          <a:xfrm>
            <a:off x="504360" y="1427760"/>
            <a:ext cx="9071640" cy="587880"/>
          </a:xfrm>
          <a:prstGeom prst="rect">
            <a:avLst/>
          </a:prstGeom>
          <a:noFill/>
          <a:ln w="12600">
            <a:noFill/>
          </a:ln>
        </p:spPr>
        <p:txBody>
          <a:bodyPr lIns="0" tIns="0" rIns="0" bIns="0">
            <a:normAutofit/>
          </a:bodyPr>
          <a:lstStyle/>
          <a:p>
            <a:pPr>
              <a:lnSpc>
                <a:spcPct val="100000"/>
              </a:lnSpc>
              <a:spcAft>
                <a:spcPts val="1414"/>
              </a:spcAft>
            </a:pPr>
            <a:r>
              <a:rPr lang="de-DE" sz="3200" b="0" strike="noStrike" spc="-1">
                <a:solidFill>
                  <a:srgbClr val="000000"/>
                </a:solidFill>
                <a:latin typeface="Arial"/>
                <a:ea typeface="ＭＳ Ｐゴシック"/>
              </a:rPr>
              <a:t>Bsp.: Artikel eines Textilienmarkts</a:t>
            </a:r>
            <a:endParaRPr lang="de-DE" sz="3200" b="0" strike="noStrike" spc="-1">
              <a:latin typeface="Arial"/>
            </a:endParaRPr>
          </a:p>
        </p:txBody>
      </p:sp>
      <p:graphicFrame>
        <p:nvGraphicFramePr>
          <p:cNvPr id="532" name="Table 3"/>
          <p:cNvGraphicFramePr/>
          <p:nvPr>
            <p:extLst>
              <p:ext uri="{D42A27DB-BD31-4B8C-83A1-F6EECF244321}">
                <p14:modId xmlns:p14="http://schemas.microsoft.com/office/powerpoint/2010/main" val="3207516759"/>
              </p:ext>
            </p:extLst>
          </p:nvPr>
        </p:nvGraphicFramePr>
        <p:xfrm>
          <a:off x="840600" y="5963760"/>
          <a:ext cx="8651520" cy="1008000"/>
        </p:xfrm>
        <a:graphic>
          <a:graphicData uri="http://schemas.openxmlformats.org/drawingml/2006/table">
            <a:tbl>
              <a:tblPr/>
              <a:tblGrid>
                <a:gridCol w="1421640">
                  <a:extLst>
                    <a:ext uri="{9D8B030D-6E8A-4147-A177-3AD203B41FA5}">
                      <a16:colId xmlns:a16="http://schemas.microsoft.com/office/drawing/2014/main" val="20000"/>
                    </a:ext>
                  </a:extLst>
                </a:gridCol>
                <a:gridCol w="2904120">
                  <a:extLst>
                    <a:ext uri="{9D8B030D-6E8A-4147-A177-3AD203B41FA5}">
                      <a16:colId xmlns:a16="http://schemas.microsoft.com/office/drawing/2014/main" val="20001"/>
                    </a:ext>
                  </a:extLst>
                </a:gridCol>
                <a:gridCol w="2162880">
                  <a:extLst>
                    <a:ext uri="{9D8B030D-6E8A-4147-A177-3AD203B41FA5}">
                      <a16:colId xmlns:a16="http://schemas.microsoft.com/office/drawing/2014/main" val="20002"/>
                    </a:ext>
                  </a:extLst>
                </a:gridCol>
                <a:gridCol w="2162880">
                  <a:extLst>
                    <a:ext uri="{9D8B030D-6E8A-4147-A177-3AD203B41FA5}">
                      <a16:colId xmlns:a16="http://schemas.microsoft.com/office/drawing/2014/main" val="20003"/>
                    </a:ext>
                  </a:extLst>
                </a:gridCol>
              </a:tblGrid>
              <a:tr h="504000">
                <a:tc>
                  <a:txBody>
                    <a:bodyPr/>
                    <a:lstStyle/>
                    <a:p>
                      <a:pPr marL="0" indent="0">
                        <a:buClr>
                          <a:srgbClr val="000000"/>
                        </a:buClr>
                        <a:buSzPct val="45000"/>
                        <a:buFont typeface="Wingdings" charset="2"/>
                        <a:buNone/>
                      </a:pPr>
                      <a:r>
                        <a:rPr lang="de-DE" sz="2600" b="1" strike="noStrike" spc="-1" dirty="0">
                          <a:solidFill>
                            <a:srgbClr val="FFFFFF"/>
                          </a:solidFill>
                          <a:latin typeface="+mn-lt"/>
                        </a:rPr>
                        <a:t>Name</a:t>
                      </a:r>
                      <a:endParaRPr lang="de-DE" sz="2600" b="0" strike="noStrike" spc="-1" dirty="0">
                        <a:latin typeface="Arial"/>
                      </a:endParaRPr>
                    </a:p>
                  </a:txBody>
                  <a:tcPr>
                    <a:solidFill>
                      <a:srgbClr val="4472C4"/>
                    </a:solidFill>
                  </a:tcPr>
                </a:tc>
                <a:tc>
                  <a:txBody>
                    <a:bodyPr/>
                    <a:lstStyle/>
                    <a:p>
                      <a:pPr marL="0" indent="0">
                        <a:buClr>
                          <a:srgbClr val="000000"/>
                        </a:buClr>
                        <a:buSzPct val="45000"/>
                        <a:buFont typeface="Wingdings" charset="2"/>
                        <a:buNone/>
                      </a:pPr>
                      <a:r>
                        <a:rPr lang="de-DE" sz="2600" b="1" strike="noStrike" spc="-1" dirty="0">
                          <a:solidFill>
                            <a:srgbClr val="FFFFFF"/>
                          </a:solidFill>
                          <a:latin typeface="+mn-lt"/>
                        </a:rPr>
                        <a:t>Art</a:t>
                      </a:r>
                    </a:p>
                  </a:txBody>
                  <a:tcPr>
                    <a:solidFill>
                      <a:srgbClr val="4472C4"/>
                    </a:solidFill>
                  </a:tcPr>
                </a:tc>
                <a:tc>
                  <a:txBody>
                    <a:bodyPr/>
                    <a:lstStyle/>
                    <a:p>
                      <a:pPr marL="0" indent="0">
                        <a:buClr>
                          <a:srgbClr val="000000"/>
                        </a:buClr>
                        <a:buSzPct val="45000"/>
                        <a:buFont typeface="Wingdings" charset="2"/>
                        <a:buNone/>
                      </a:pPr>
                      <a:r>
                        <a:rPr lang="de-DE" sz="2600" b="1" strike="noStrike" spc="-1" dirty="0">
                          <a:solidFill>
                            <a:srgbClr val="FFFFFF"/>
                          </a:solidFill>
                          <a:latin typeface="+mn-lt"/>
                        </a:rPr>
                        <a:t>Größe</a:t>
                      </a:r>
                    </a:p>
                  </a:txBody>
                  <a:tcPr>
                    <a:solidFill>
                      <a:srgbClr val="4472C4"/>
                    </a:solidFill>
                  </a:tcPr>
                </a:tc>
                <a:tc>
                  <a:txBody>
                    <a:bodyPr/>
                    <a:lstStyle/>
                    <a:p>
                      <a:pPr marL="0" indent="0">
                        <a:buClr>
                          <a:srgbClr val="000000"/>
                        </a:buClr>
                        <a:buSzPct val="45000"/>
                        <a:buFont typeface="Wingdings" charset="2"/>
                        <a:buNone/>
                      </a:pPr>
                      <a:r>
                        <a:rPr lang="de-DE" sz="2600" b="1" strike="noStrike" spc="-1" dirty="0">
                          <a:solidFill>
                            <a:srgbClr val="FFFFFF"/>
                          </a:solidFill>
                          <a:latin typeface="+mn-lt"/>
                        </a:rPr>
                        <a:t>Preis</a:t>
                      </a:r>
                    </a:p>
                  </a:txBody>
                  <a:tcPr>
                    <a:solidFill>
                      <a:srgbClr val="4472C4"/>
                    </a:solidFill>
                  </a:tcPr>
                </a:tc>
                <a:extLst>
                  <a:ext uri="{0D108BD9-81ED-4DB2-BD59-A6C34878D82A}">
                    <a16:rowId xmlns:a16="http://schemas.microsoft.com/office/drawing/2014/main" val="10000"/>
                  </a:ext>
                </a:extLst>
              </a:tr>
              <a:tr h="504000">
                <a:tc>
                  <a:txBody>
                    <a:bodyPr/>
                    <a:lstStyle/>
                    <a:p>
                      <a:pPr marL="0" indent="0">
                        <a:buClr>
                          <a:srgbClr val="000000"/>
                        </a:buClr>
                        <a:buSzPct val="45000"/>
                        <a:buFont typeface="Wingdings" charset="2"/>
                        <a:buNone/>
                      </a:pPr>
                      <a:r>
                        <a:rPr lang="de-DE" sz="2600" b="0" strike="noStrike" spc="-1" dirty="0">
                          <a:latin typeface="Times New Roman"/>
                        </a:rPr>
                        <a:t>T-Shirt</a:t>
                      </a:r>
                    </a:p>
                  </a:txBody>
                  <a:tcPr>
                    <a:solidFill>
                      <a:srgbClr val="4472C4"/>
                    </a:solidFill>
                  </a:tcPr>
                </a:tc>
                <a:tc>
                  <a:txBody>
                    <a:bodyPr/>
                    <a:lstStyle/>
                    <a:p>
                      <a:pPr marL="0" indent="0">
                        <a:buClr>
                          <a:srgbClr val="000000"/>
                        </a:buClr>
                        <a:buSzPct val="45000"/>
                        <a:buFont typeface="Wingdings" charset="2"/>
                        <a:buNone/>
                      </a:pPr>
                      <a:r>
                        <a:rPr lang="de-DE" sz="2600" b="0" strike="noStrike" spc="-1" dirty="0">
                          <a:latin typeface="Times New Roman"/>
                        </a:rPr>
                        <a:t>Grundausstattung</a:t>
                      </a:r>
                    </a:p>
                  </a:txBody>
                  <a:tcPr>
                    <a:solidFill>
                      <a:srgbClr val="4472C4"/>
                    </a:solidFill>
                  </a:tcPr>
                </a:tc>
                <a:tc>
                  <a:txBody>
                    <a:bodyPr/>
                    <a:lstStyle/>
                    <a:p>
                      <a:pPr marL="0" indent="0">
                        <a:buClr>
                          <a:srgbClr val="000000"/>
                        </a:buClr>
                        <a:buSzPct val="45000"/>
                        <a:buFont typeface="Wingdings" charset="2"/>
                        <a:buNone/>
                      </a:pPr>
                      <a:r>
                        <a:rPr lang="de-DE" sz="2600" b="0" strike="noStrike" spc="-1" dirty="0">
                          <a:latin typeface="Times New Roman"/>
                        </a:rPr>
                        <a:t>XL</a:t>
                      </a:r>
                    </a:p>
                  </a:txBody>
                  <a:tcPr>
                    <a:solidFill>
                      <a:srgbClr val="4472C4"/>
                    </a:solidFill>
                  </a:tcPr>
                </a:tc>
                <a:tc>
                  <a:txBody>
                    <a:bodyPr/>
                    <a:lstStyle/>
                    <a:p>
                      <a:pPr marL="0" indent="0">
                        <a:buClr>
                          <a:srgbClr val="000000"/>
                        </a:buClr>
                        <a:buSzPct val="45000"/>
                        <a:buFont typeface="Wingdings" charset="2"/>
                        <a:buNone/>
                      </a:pPr>
                      <a:r>
                        <a:rPr lang="de-DE" sz="2600" b="0" strike="noStrike" spc="-1" dirty="0">
                          <a:latin typeface="Times New Roman"/>
                        </a:rPr>
                        <a:t>52,00</a:t>
                      </a:r>
                    </a:p>
                  </a:txBody>
                  <a:tcPr>
                    <a:solidFill>
                      <a:srgbClr val="4472C4"/>
                    </a:solidFill>
                  </a:tcPr>
                </a:tc>
                <a:extLst>
                  <a:ext uri="{0D108BD9-81ED-4DB2-BD59-A6C34878D82A}">
                    <a16:rowId xmlns:a16="http://schemas.microsoft.com/office/drawing/2014/main" val="10001"/>
                  </a:ext>
                </a:extLst>
              </a:tr>
            </a:tbl>
          </a:graphicData>
        </a:graphic>
      </p:graphicFrame>
      <p:pic>
        <p:nvPicPr>
          <p:cNvPr id="533" name="Picture 2"/>
          <p:cNvPicPr/>
          <p:nvPr/>
        </p:nvPicPr>
        <p:blipFill>
          <a:blip r:embed="rId2"/>
          <a:stretch/>
        </p:blipFill>
        <p:spPr>
          <a:xfrm>
            <a:off x="3028320" y="2192400"/>
            <a:ext cx="3016440" cy="2861280"/>
          </a:xfrm>
          <a:prstGeom prst="rect">
            <a:avLst/>
          </a:prstGeom>
          <a:ln w="12600">
            <a:noFill/>
          </a:ln>
        </p:spPr>
      </p:pic>
      <p:sp>
        <p:nvSpPr>
          <p:cNvPr id="534" name="CustomShape 4"/>
          <p:cNvSpPr/>
          <p:nvPr/>
        </p:nvSpPr>
        <p:spPr>
          <a:xfrm>
            <a:off x="4200480" y="4619880"/>
            <a:ext cx="672120" cy="1176120"/>
          </a:xfrm>
          <a:custGeom>
            <a:avLst/>
            <a:gdLst/>
            <a:ahLst/>
            <a:cxnLst/>
            <a:rect l="l" t="t" r="r" b="b"/>
            <a:pathLst>
              <a:path w="21600" h="37788">
                <a:moveTo>
                  <a:pt x="0" y="10800"/>
                </a:moveTo>
                <a:lnTo>
                  <a:pt x="10800" y="0"/>
                </a:lnTo>
                <a:lnTo>
                  <a:pt x="21600" y="10800"/>
                </a:lnTo>
                <a:lnTo>
                  <a:pt x="16200" y="10800"/>
                </a:lnTo>
                <a:lnTo>
                  <a:pt x="16200" y="26988"/>
                </a:lnTo>
                <a:lnTo>
                  <a:pt x="21600" y="26988"/>
                </a:lnTo>
                <a:lnTo>
                  <a:pt x="10800" y="37788"/>
                </a:lnTo>
                <a:lnTo>
                  <a:pt x="0" y="26988"/>
                </a:lnTo>
                <a:lnTo>
                  <a:pt x="5400" y="26988"/>
                </a:lnTo>
                <a:lnTo>
                  <a:pt x="5400" y="10800"/>
                </a:lnTo>
                <a:close/>
              </a:path>
            </a:pathLst>
          </a:custGeom>
          <a:solidFill>
            <a:srgbClr val="FF0000"/>
          </a:solidFill>
          <a:ln w="6480">
            <a:solidFill>
              <a:srgbClr val="4472C4"/>
            </a:solidFill>
            <a:miter/>
          </a:ln>
        </p:spPr>
        <p:style>
          <a:lnRef idx="0">
            <a:scrgbClr r="0" g="0" b="0"/>
          </a:lnRef>
          <a:fillRef idx="0">
            <a:scrgbClr r="0" g="0" b="0"/>
          </a:fillRef>
          <a:effectRef idx="0">
            <a:scrgbClr r="0" g="0" b="0"/>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Realität vs. Datenbankinhalt</a:t>
            </a:r>
            <a:endParaRPr lang="de-DE" sz="4400" b="0" strike="noStrike" spc="-1">
              <a:latin typeface="Arial"/>
            </a:endParaRPr>
          </a:p>
        </p:txBody>
      </p:sp>
      <p:sp>
        <p:nvSpPr>
          <p:cNvPr id="536" name="TextShape 2"/>
          <p:cNvSpPr txBox="1"/>
          <p:nvPr/>
        </p:nvSpPr>
        <p:spPr>
          <a:xfrm>
            <a:off x="504360" y="1427760"/>
            <a:ext cx="9071640" cy="587880"/>
          </a:xfrm>
          <a:prstGeom prst="rect">
            <a:avLst/>
          </a:prstGeom>
          <a:noFill/>
          <a:ln w="12600">
            <a:noFill/>
          </a:ln>
        </p:spPr>
        <p:txBody>
          <a:bodyPr lIns="0" tIns="0" rIns="0" bIns="0">
            <a:normAutofit/>
          </a:bodyPr>
          <a:lstStyle/>
          <a:p>
            <a:pPr>
              <a:lnSpc>
                <a:spcPct val="100000"/>
              </a:lnSpc>
              <a:spcAft>
                <a:spcPts val="1414"/>
              </a:spcAft>
            </a:pPr>
            <a:r>
              <a:rPr lang="de-DE" sz="3200" b="0" strike="noStrike" spc="-1">
                <a:solidFill>
                  <a:srgbClr val="000000"/>
                </a:solidFill>
                <a:latin typeface="Arial"/>
                <a:ea typeface="ＭＳ Ｐゴシック"/>
              </a:rPr>
              <a:t>Bsp.: Artikel eines Textilienmarkts</a:t>
            </a:r>
            <a:endParaRPr lang="de-DE" sz="3200" b="0" strike="noStrike" spc="-1">
              <a:latin typeface="Arial"/>
            </a:endParaRPr>
          </a:p>
        </p:txBody>
      </p:sp>
      <p:sp>
        <p:nvSpPr>
          <p:cNvPr id="537" name="TextShape 3"/>
          <p:cNvSpPr txBox="1"/>
          <p:nvPr/>
        </p:nvSpPr>
        <p:spPr>
          <a:xfrm>
            <a:off x="1680480" y="2099880"/>
            <a:ext cx="5754240" cy="397800"/>
          </a:xfrm>
          <a:prstGeom prst="rect">
            <a:avLst/>
          </a:prstGeom>
          <a:noFill/>
          <a:ln>
            <a:noFill/>
          </a:ln>
        </p:spPr>
        <p:txBody>
          <a:bodyPr/>
          <a:lstStyle/>
          <a:p>
            <a:pPr>
              <a:lnSpc>
                <a:spcPct val="100000"/>
              </a:lnSpc>
            </a:pPr>
            <a:r>
              <a:rPr lang="de-DE" sz="1990" b="0" strike="noStrike" spc="-1">
                <a:solidFill>
                  <a:srgbClr val="000000"/>
                </a:solidFill>
                <a:latin typeface="Calibri"/>
              </a:rPr>
              <a:t>für Verwaltung des Textiliengeschäfts von Bedeutung?</a:t>
            </a:r>
            <a:endParaRPr lang="de-DE" sz="1990" b="0" strike="noStrike" spc="-1">
              <a:latin typeface="Arial"/>
            </a:endParaRPr>
          </a:p>
        </p:txBody>
      </p:sp>
      <p:sp>
        <p:nvSpPr>
          <p:cNvPr id="538" name="TextShape 4"/>
          <p:cNvSpPr txBox="1"/>
          <p:nvPr/>
        </p:nvSpPr>
        <p:spPr>
          <a:xfrm>
            <a:off x="564120" y="2507040"/>
            <a:ext cx="1083240" cy="1720800"/>
          </a:xfrm>
          <a:prstGeom prst="rect">
            <a:avLst/>
          </a:prstGeom>
          <a:noFill/>
          <a:ln>
            <a:noFill/>
          </a:ln>
        </p:spPr>
        <p:txBody>
          <a:bodyPr anchorCtr="1"/>
          <a:lstStyle/>
          <a:p>
            <a:pPr algn="ctr">
              <a:lnSpc>
                <a:spcPct val="100000"/>
              </a:lnSpc>
            </a:pPr>
            <a:r>
              <a:rPr lang="de-DE" sz="4630" b="1" strike="noStrike" spc="-1" dirty="0">
                <a:solidFill>
                  <a:srgbClr val="FF0000"/>
                </a:solidFill>
                <a:latin typeface="Calibri"/>
              </a:rPr>
              <a:t>ja</a:t>
            </a:r>
            <a:endParaRPr lang="de-DE" sz="4630" b="0" strike="noStrike" spc="-1" dirty="0">
              <a:latin typeface="Arial"/>
            </a:endParaRPr>
          </a:p>
          <a:p>
            <a:pPr algn="ctr">
              <a:lnSpc>
                <a:spcPct val="100000"/>
              </a:lnSpc>
            </a:pPr>
            <a:r>
              <a:rPr lang="de-DE" sz="1990" b="1" strike="noStrike" spc="-1" dirty="0">
                <a:solidFill>
                  <a:srgbClr val="000000"/>
                </a:solidFill>
                <a:latin typeface="Calibri"/>
              </a:rPr>
              <a:t>Preis</a:t>
            </a:r>
            <a:endParaRPr lang="de-DE" sz="1990" b="0" strike="noStrike" spc="-1" dirty="0">
              <a:latin typeface="Arial"/>
            </a:endParaRPr>
          </a:p>
          <a:p>
            <a:pPr algn="ctr">
              <a:lnSpc>
                <a:spcPct val="100000"/>
              </a:lnSpc>
            </a:pPr>
            <a:r>
              <a:rPr lang="de-DE" sz="1990" b="1" strike="noStrike" spc="-1" dirty="0">
                <a:solidFill>
                  <a:srgbClr val="000000"/>
                </a:solidFill>
                <a:latin typeface="Calibri"/>
              </a:rPr>
              <a:t>Größe</a:t>
            </a:r>
            <a:endParaRPr lang="de-DE" sz="1990" b="0" strike="noStrike" spc="-1" dirty="0">
              <a:latin typeface="Arial"/>
            </a:endParaRPr>
          </a:p>
          <a:p>
            <a:pPr algn="ctr">
              <a:lnSpc>
                <a:spcPct val="100000"/>
              </a:lnSpc>
            </a:pPr>
            <a:r>
              <a:rPr lang="de-DE" sz="1990" b="1" strike="noStrike" spc="-1" dirty="0">
                <a:solidFill>
                  <a:srgbClr val="000000"/>
                </a:solidFill>
                <a:latin typeface="Calibri"/>
              </a:rPr>
              <a:t>Material</a:t>
            </a:r>
            <a:endParaRPr lang="de-DE" sz="1990" b="0" strike="noStrike" spc="-1" dirty="0">
              <a:latin typeface="Arial"/>
            </a:endParaRPr>
          </a:p>
        </p:txBody>
      </p:sp>
      <p:sp>
        <p:nvSpPr>
          <p:cNvPr id="539" name="TextShape 5"/>
          <p:cNvSpPr txBox="1"/>
          <p:nvPr/>
        </p:nvSpPr>
        <p:spPr>
          <a:xfrm>
            <a:off x="8134920" y="2668680"/>
            <a:ext cx="1412280" cy="1720800"/>
          </a:xfrm>
          <a:prstGeom prst="rect">
            <a:avLst/>
          </a:prstGeom>
          <a:noFill/>
          <a:ln>
            <a:noFill/>
          </a:ln>
        </p:spPr>
        <p:txBody>
          <a:bodyPr anchorCtr="1"/>
          <a:lstStyle/>
          <a:p>
            <a:pPr algn="ctr">
              <a:lnSpc>
                <a:spcPct val="100000"/>
              </a:lnSpc>
            </a:pPr>
            <a:r>
              <a:rPr lang="de-DE" sz="4630" b="1" strike="noStrike" spc="-1" dirty="0">
                <a:solidFill>
                  <a:srgbClr val="FF0000"/>
                </a:solidFill>
                <a:latin typeface="Calibri"/>
              </a:rPr>
              <a:t>nein</a:t>
            </a:r>
            <a:endParaRPr lang="de-DE" sz="4630" b="0" strike="noStrike" spc="-1" dirty="0">
              <a:latin typeface="Arial"/>
            </a:endParaRPr>
          </a:p>
          <a:p>
            <a:pPr algn="ctr">
              <a:lnSpc>
                <a:spcPct val="100000"/>
              </a:lnSpc>
            </a:pPr>
            <a:r>
              <a:rPr lang="de-DE" sz="1990" b="1" strike="noStrike" spc="-1" dirty="0">
                <a:solidFill>
                  <a:srgbClr val="000000"/>
                </a:solidFill>
                <a:latin typeface="Calibri"/>
              </a:rPr>
              <a:t>Geruch</a:t>
            </a:r>
            <a:endParaRPr lang="de-DE" sz="1990" b="0" strike="noStrike" spc="-1" dirty="0">
              <a:latin typeface="Arial"/>
            </a:endParaRPr>
          </a:p>
          <a:p>
            <a:pPr algn="ctr">
              <a:lnSpc>
                <a:spcPct val="100000"/>
              </a:lnSpc>
            </a:pPr>
            <a:r>
              <a:rPr lang="de-DE" sz="1400" b="1" strike="noStrike" spc="-1" dirty="0">
                <a:latin typeface="Arial"/>
              </a:rPr>
              <a:t>Name Näherin</a:t>
            </a:r>
          </a:p>
          <a:p>
            <a:pPr algn="ctr">
              <a:lnSpc>
                <a:spcPct val="100000"/>
              </a:lnSpc>
            </a:pPr>
            <a:r>
              <a:rPr lang="de-DE" sz="1400" b="1" spc="-1" dirty="0">
                <a:latin typeface="Arial"/>
              </a:rPr>
              <a:t>Uhrzeit der Herstellung</a:t>
            </a:r>
            <a:endParaRPr lang="de-DE" sz="1400" b="1" strike="noStrike" spc="-1" dirty="0">
              <a:latin typeface="Arial"/>
            </a:endParaRPr>
          </a:p>
          <a:p>
            <a:pPr algn="ctr">
              <a:lnSpc>
                <a:spcPct val="100000"/>
              </a:lnSpc>
            </a:pPr>
            <a:endParaRPr lang="de-DE" sz="1990" b="0" strike="noStrike" spc="-1" dirty="0">
              <a:latin typeface="Arial"/>
            </a:endParaRPr>
          </a:p>
        </p:txBody>
      </p:sp>
      <p:pic>
        <p:nvPicPr>
          <p:cNvPr id="540" name="Picture 2"/>
          <p:cNvPicPr/>
          <p:nvPr/>
        </p:nvPicPr>
        <p:blipFill>
          <a:blip r:embed="rId2"/>
          <a:stretch/>
        </p:blipFill>
        <p:spPr>
          <a:xfrm>
            <a:off x="2179080" y="3700440"/>
            <a:ext cx="5722200" cy="3254760"/>
          </a:xfrm>
          <a:prstGeom prst="rect">
            <a:avLst/>
          </a:prstGeom>
          <a:ln w="1260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 name="TextShape 1"/>
          <p:cNvSpPr txBox="1"/>
          <p:nvPr/>
        </p:nvSpPr>
        <p:spPr>
          <a:xfrm>
            <a:off x="504000" y="346320"/>
            <a:ext cx="9071640" cy="117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Motivation</a:t>
            </a:r>
            <a:endParaRPr lang="de-DE" sz="4400" b="0" strike="noStrike" spc="-1">
              <a:latin typeface="Arial"/>
            </a:endParaRPr>
          </a:p>
        </p:txBody>
      </p:sp>
      <p:sp>
        <p:nvSpPr>
          <p:cNvPr id="507" name="TextShape 2"/>
          <p:cNvSpPr txBox="1"/>
          <p:nvPr/>
        </p:nvSpPr>
        <p:spPr>
          <a:xfrm>
            <a:off x="504000" y="1769040"/>
            <a:ext cx="9071640" cy="4899240"/>
          </a:xfrm>
          <a:prstGeom prst="rect">
            <a:avLst/>
          </a:prstGeom>
          <a:noFill/>
          <a:ln w="12600">
            <a:noFill/>
          </a:ln>
        </p:spPr>
        <p:txBody>
          <a:bodyPr lIns="0" tIns="0" rIns="0" bIns="0">
            <a:normAutofit/>
          </a:bodyPr>
          <a:lstStyle/>
          <a:p>
            <a:pPr>
              <a:lnSpc>
                <a:spcPct val="100000"/>
              </a:lnSpc>
              <a:spcAft>
                <a:spcPts val="1414"/>
              </a:spcAft>
            </a:pPr>
            <a:r>
              <a:rPr lang="de-DE" sz="3200" b="0" strike="noStrike" spc="-1">
                <a:solidFill>
                  <a:srgbClr val="000000"/>
                </a:solidFill>
                <a:latin typeface="Arial"/>
                <a:ea typeface="SimSun"/>
              </a:rPr>
              <a:t> </a:t>
            </a:r>
            <a:endParaRPr lang="de-DE" sz="3200" b="0" strike="noStrike" spc="-1">
              <a:latin typeface="Arial"/>
            </a:endParaRPr>
          </a:p>
          <a:p>
            <a:pPr>
              <a:lnSpc>
                <a:spcPct val="100000"/>
              </a:lnSpc>
              <a:spcAft>
                <a:spcPts val="1414"/>
              </a:spcAft>
            </a:pPr>
            <a:r>
              <a:rPr lang="de-DE" sz="3200" b="0" strike="noStrike" spc="-1">
                <a:solidFill>
                  <a:srgbClr val="000000"/>
                </a:solidFill>
                <a:latin typeface="Arial"/>
                <a:ea typeface="SimSun"/>
              </a:rPr>
              <a:t> </a:t>
            </a:r>
            <a:endParaRPr lang="de-DE" sz="3200" b="0" strike="noStrike" spc="-1">
              <a:latin typeface="Arial"/>
            </a:endParaRPr>
          </a:p>
          <a:p>
            <a:pPr>
              <a:lnSpc>
                <a:spcPct val="100000"/>
              </a:lnSpc>
              <a:spcAft>
                <a:spcPts val="1414"/>
              </a:spcAft>
            </a:pPr>
            <a:r>
              <a:rPr lang="de-DE" sz="3200" b="0" strike="noStrike" spc="-1">
                <a:solidFill>
                  <a:srgbClr val="000000"/>
                </a:solidFill>
                <a:latin typeface="Arial"/>
                <a:ea typeface="SimSun"/>
              </a:rPr>
              <a:t> </a:t>
            </a:r>
            <a:endParaRPr lang="de-DE" sz="3200" b="0" strike="noStrike" spc="-1">
              <a:latin typeface="Arial"/>
            </a:endParaRPr>
          </a:p>
          <a:p>
            <a:pPr>
              <a:lnSpc>
                <a:spcPct val="100000"/>
              </a:lnSpc>
              <a:spcAft>
                <a:spcPts val="1414"/>
              </a:spcAft>
            </a:pPr>
            <a:r>
              <a:rPr lang="de-DE" sz="3200" b="0" strike="noStrike" spc="-1">
                <a:solidFill>
                  <a:srgbClr val="000000"/>
                </a:solidFill>
                <a:latin typeface="Arial"/>
                <a:ea typeface="SimSun"/>
              </a:rPr>
              <a:t>Beispiel: Schülerdaten</a:t>
            </a:r>
            <a:endParaRPr lang="de-DE"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extShape 1"/>
          <p:cNvSpPr txBox="1"/>
          <p:nvPr/>
        </p:nvSpPr>
        <p:spPr>
          <a:xfrm>
            <a:off x="504360" y="924120"/>
            <a:ext cx="9071640" cy="1260000"/>
          </a:xfrm>
          <a:prstGeom prst="rect">
            <a:avLst/>
          </a:prstGeom>
          <a:noFill/>
          <a:ln w="12600">
            <a:noFill/>
          </a:ln>
        </p:spPr>
        <p:txBody>
          <a:bodyPr lIns="0" tIns="0" rIns="0" bIns="0" anchor="ctr" anchorCtr="1"/>
          <a:lstStyle/>
          <a:p>
            <a:pPr algn="ctr">
              <a:lnSpc>
                <a:spcPct val="100000"/>
              </a:lnSpc>
            </a:pPr>
            <a:r>
              <a:rPr lang="de-DE" sz="4400" b="0" strike="noStrike" spc="-1" dirty="0">
                <a:solidFill>
                  <a:srgbClr val="000000"/>
                </a:solidFill>
                <a:latin typeface="Arial"/>
                <a:ea typeface="ＭＳ Ｐゴシック"/>
              </a:rPr>
              <a:t>DB-Inhalt: nur Ausschnitt</a:t>
            </a:r>
            <a:br>
              <a:rPr dirty="0"/>
            </a:br>
            <a:r>
              <a:rPr lang="de-DE" sz="4400" b="0" strike="noStrike" spc="-1" dirty="0">
                <a:solidFill>
                  <a:srgbClr val="000000"/>
                </a:solidFill>
                <a:latin typeface="Arial"/>
                <a:ea typeface="ＭＳ Ｐゴシック"/>
              </a:rPr>
              <a:t>= „</a:t>
            </a:r>
            <a:r>
              <a:rPr lang="de-DE" sz="8490" b="1" strike="noStrike" spc="-1" dirty="0">
                <a:solidFill>
                  <a:srgbClr val="FF0000"/>
                </a:solidFill>
                <a:latin typeface="Arial"/>
                <a:ea typeface="ＭＳ Ｐゴシック"/>
              </a:rPr>
              <a:t>Abstraktion</a:t>
            </a:r>
            <a:r>
              <a:rPr lang="de-DE" sz="4400" b="0" strike="noStrike" spc="-1" dirty="0">
                <a:solidFill>
                  <a:srgbClr val="000000"/>
                </a:solidFill>
                <a:latin typeface="Arial"/>
                <a:ea typeface="ＭＳ Ｐゴシック"/>
              </a:rPr>
              <a:t>"</a:t>
            </a:r>
            <a:endParaRPr lang="de-DE" sz="4400" b="0" strike="noStrike" spc="-1" dirty="0">
              <a:latin typeface="Arial"/>
            </a:endParaRPr>
          </a:p>
        </p:txBody>
      </p:sp>
      <p:pic>
        <p:nvPicPr>
          <p:cNvPr id="543" name="Picture 2"/>
          <p:cNvPicPr/>
          <p:nvPr/>
        </p:nvPicPr>
        <p:blipFill>
          <a:blip r:embed="rId2"/>
          <a:stretch/>
        </p:blipFill>
        <p:spPr>
          <a:xfrm>
            <a:off x="2179080" y="3700440"/>
            <a:ext cx="5722200" cy="3254760"/>
          </a:xfrm>
          <a:prstGeom prst="rect">
            <a:avLst/>
          </a:prstGeom>
          <a:ln w="1260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Relationales Datenbankmodell</a:t>
            </a:r>
            <a:endParaRPr lang="de-DE" sz="4400" b="0" strike="noStrike" spc="-1">
              <a:latin typeface="Arial"/>
            </a:endParaRPr>
          </a:p>
        </p:txBody>
      </p:sp>
      <p:sp>
        <p:nvSpPr>
          <p:cNvPr id="545" name="TextShape 2"/>
          <p:cNvSpPr txBox="1"/>
          <p:nvPr/>
        </p:nvSpPr>
        <p:spPr>
          <a:xfrm>
            <a:off x="672480" y="1595880"/>
            <a:ext cx="4832640" cy="397800"/>
          </a:xfrm>
          <a:prstGeom prst="rect">
            <a:avLst/>
          </a:prstGeom>
          <a:noFill/>
          <a:ln>
            <a:noFill/>
          </a:ln>
        </p:spPr>
        <p:txBody>
          <a:bodyPr/>
          <a:lstStyle/>
          <a:p>
            <a:pPr>
              <a:lnSpc>
                <a:spcPct val="100000"/>
              </a:lnSpc>
            </a:pPr>
            <a:r>
              <a:rPr lang="de-DE" sz="1990" b="0" strike="noStrike" spc="-1">
                <a:solidFill>
                  <a:srgbClr val="000000"/>
                </a:solidFill>
                <a:latin typeface="Calibri"/>
              </a:rPr>
              <a:t>Daten werden in Tabellenstrukturen abgelegt</a:t>
            </a:r>
            <a:endParaRPr lang="de-DE" sz="1990" b="0" strike="noStrike" spc="-1">
              <a:latin typeface="Arial"/>
            </a:endParaRPr>
          </a:p>
        </p:txBody>
      </p:sp>
      <p:pic>
        <p:nvPicPr>
          <p:cNvPr id="546" name="Bild 16"/>
          <p:cNvPicPr/>
          <p:nvPr/>
        </p:nvPicPr>
        <p:blipFill>
          <a:blip r:embed="rId2"/>
          <a:stretch/>
        </p:blipFill>
        <p:spPr>
          <a:xfrm>
            <a:off x="1150920" y="2016000"/>
            <a:ext cx="7583760" cy="2240280"/>
          </a:xfrm>
          <a:prstGeom prst="rect">
            <a:avLst/>
          </a:prstGeom>
          <a:ln w="12600">
            <a:noFill/>
          </a:ln>
        </p:spPr>
      </p:pic>
      <p:sp>
        <p:nvSpPr>
          <p:cNvPr id="547" name="TextShape 3"/>
          <p:cNvSpPr txBox="1"/>
          <p:nvPr/>
        </p:nvSpPr>
        <p:spPr>
          <a:xfrm>
            <a:off x="756360" y="5288040"/>
            <a:ext cx="4367880" cy="1008360"/>
          </a:xfrm>
          <a:prstGeom prst="rect">
            <a:avLst/>
          </a:prstGeom>
          <a:noFill/>
          <a:ln>
            <a:noFill/>
          </a:ln>
        </p:spPr>
        <p:txBody>
          <a:bodyPr/>
          <a:lstStyle/>
          <a:p>
            <a:pPr>
              <a:lnSpc>
                <a:spcPct val="100000"/>
              </a:lnSpc>
            </a:pPr>
            <a:r>
              <a:rPr lang="de-DE" sz="1990" b="0" strike="noStrike" spc="-1">
                <a:solidFill>
                  <a:srgbClr val="000000"/>
                </a:solidFill>
                <a:latin typeface="Calibri"/>
              </a:rPr>
              <a:t>Andere Modelle z.B.</a:t>
            </a:r>
            <a:endParaRPr lang="de-DE" sz="1990" b="0" strike="noStrike" spc="-1">
              <a:latin typeface="Arial"/>
            </a:endParaRPr>
          </a:p>
          <a:p>
            <a:pPr>
              <a:lnSpc>
                <a:spcPct val="100000"/>
              </a:lnSpc>
              <a:buClr>
                <a:srgbClr val="000000"/>
              </a:buClr>
              <a:buFont typeface=""/>
              <a:buChar char="-"/>
            </a:pPr>
            <a:r>
              <a:rPr lang="de-DE" sz="1990" b="0" strike="noStrike" spc="-1">
                <a:solidFill>
                  <a:srgbClr val="000000"/>
                </a:solidFill>
                <a:latin typeface="Calibri"/>
              </a:rPr>
              <a:t>Objektorientiertes DB-Modell</a:t>
            </a:r>
            <a:endParaRPr lang="de-DE" sz="1990" b="0" strike="noStrike" spc="-1">
              <a:latin typeface="Arial"/>
            </a:endParaRPr>
          </a:p>
          <a:p>
            <a:pPr>
              <a:lnSpc>
                <a:spcPct val="100000"/>
              </a:lnSpc>
              <a:buClr>
                <a:srgbClr val="000000"/>
              </a:buClr>
              <a:buFont typeface=""/>
              <a:buChar char="-"/>
            </a:pPr>
            <a:r>
              <a:rPr lang="de-DE" sz="1990" b="0" strike="noStrike" spc="-1">
                <a:solidFill>
                  <a:srgbClr val="000000"/>
                </a:solidFill>
                <a:latin typeface="Calibri"/>
              </a:rPr>
              <a:t> hierarchisches DB-Modell</a:t>
            </a:r>
            <a:endParaRPr lang="de-DE" sz="199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Aufbau einer Datentabelle</a:t>
            </a:r>
            <a:endParaRPr lang="de-DE" sz="4400" b="0" strike="noStrike" spc="-1">
              <a:latin typeface="Arial"/>
            </a:endParaRPr>
          </a:p>
        </p:txBody>
      </p:sp>
      <p:sp>
        <p:nvSpPr>
          <p:cNvPr id="549" name="TextShape 2"/>
          <p:cNvSpPr txBox="1"/>
          <p:nvPr/>
        </p:nvSpPr>
        <p:spPr>
          <a:xfrm>
            <a:off x="5039820" y="5520796"/>
            <a:ext cx="1761120" cy="906480"/>
          </a:xfrm>
          <a:prstGeom prst="rect">
            <a:avLst/>
          </a:prstGeom>
          <a:noFill/>
          <a:ln>
            <a:noFill/>
          </a:ln>
        </p:spPr>
        <p:txBody>
          <a:bodyPr anchorCtr="1"/>
          <a:lstStyle/>
          <a:p>
            <a:pPr algn="ctr">
              <a:lnSpc>
                <a:spcPct val="100000"/>
              </a:lnSpc>
            </a:pPr>
            <a:r>
              <a:rPr lang="de-DE" sz="2650" b="0" strike="noStrike" spc="-1" dirty="0">
                <a:solidFill>
                  <a:srgbClr val="000000"/>
                </a:solidFill>
                <a:latin typeface="Calibri"/>
              </a:rPr>
              <a:t>Spalten =</a:t>
            </a:r>
            <a:endParaRPr lang="de-DE" sz="2650" b="0" strike="noStrike" spc="-1" dirty="0">
              <a:latin typeface="Arial"/>
            </a:endParaRPr>
          </a:p>
          <a:p>
            <a:pPr algn="ctr">
              <a:lnSpc>
                <a:spcPct val="100000"/>
              </a:lnSpc>
            </a:pPr>
            <a:r>
              <a:rPr lang="de-DE" sz="2650" b="1" strike="noStrike" spc="-1" dirty="0">
                <a:solidFill>
                  <a:srgbClr val="FF0000"/>
                </a:solidFill>
                <a:latin typeface="Calibri"/>
              </a:rPr>
              <a:t>"Attribute"</a:t>
            </a:r>
            <a:endParaRPr lang="de-DE" sz="2650" b="0" strike="noStrike" spc="-1" dirty="0">
              <a:latin typeface="Arial"/>
            </a:endParaRPr>
          </a:p>
        </p:txBody>
      </p:sp>
      <p:graphicFrame>
        <p:nvGraphicFramePr>
          <p:cNvPr id="550" name="Table 3"/>
          <p:cNvGraphicFramePr/>
          <p:nvPr>
            <p:extLst>
              <p:ext uri="{D42A27DB-BD31-4B8C-83A1-F6EECF244321}">
                <p14:modId xmlns:p14="http://schemas.microsoft.com/office/powerpoint/2010/main" val="4187205870"/>
              </p:ext>
            </p:extLst>
          </p:nvPr>
        </p:nvGraphicFramePr>
        <p:xfrm>
          <a:off x="2571120" y="3403440"/>
          <a:ext cx="7249320" cy="1715596"/>
        </p:xfrm>
        <a:graphic>
          <a:graphicData uri="http://schemas.openxmlformats.org/drawingml/2006/table">
            <a:tbl>
              <a:tblPr/>
              <a:tblGrid>
                <a:gridCol w="2746440">
                  <a:extLst>
                    <a:ext uri="{9D8B030D-6E8A-4147-A177-3AD203B41FA5}">
                      <a16:colId xmlns:a16="http://schemas.microsoft.com/office/drawing/2014/main" val="20000"/>
                    </a:ext>
                  </a:extLst>
                </a:gridCol>
                <a:gridCol w="2251440">
                  <a:extLst>
                    <a:ext uri="{9D8B030D-6E8A-4147-A177-3AD203B41FA5}">
                      <a16:colId xmlns:a16="http://schemas.microsoft.com/office/drawing/2014/main" val="20001"/>
                    </a:ext>
                  </a:extLst>
                </a:gridCol>
                <a:gridCol w="2251440">
                  <a:extLst>
                    <a:ext uri="{9D8B030D-6E8A-4147-A177-3AD203B41FA5}">
                      <a16:colId xmlns:a16="http://schemas.microsoft.com/office/drawing/2014/main" val="20002"/>
                    </a:ext>
                  </a:extLst>
                </a:gridCol>
              </a:tblGrid>
              <a:tr h="430623">
                <a:tc>
                  <a:txBody>
                    <a:bodyPr/>
                    <a:lstStyle/>
                    <a:p>
                      <a:pPr marL="0" indent="0">
                        <a:buClr>
                          <a:srgbClr val="000000"/>
                        </a:buClr>
                        <a:buSzPct val="45000"/>
                        <a:buFont typeface="Wingdings" charset="2"/>
                        <a:buNone/>
                      </a:pPr>
                      <a:r>
                        <a:rPr lang="de-DE" sz="2200" b="1" strike="noStrike" spc="-1" dirty="0">
                          <a:solidFill>
                            <a:srgbClr val="FFFFFF"/>
                          </a:solidFill>
                          <a:latin typeface="+mn-lt"/>
                        </a:rPr>
                        <a:t>Artikelnummer</a:t>
                      </a:r>
                      <a:endParaRPr lang="de-DE" sz="2200" b="0" strike="noStrike" spc="-1" dirty="0">
                        <a:latin typeface="Arial"/>
                      </a:endParaRPr>
                    </a:p>
                  </a:txBody>
                  <a:tcPr>
                    <a:solidFill>
                      <a:srgbClr val="4472C4"/>
                    </a:solidFill>
                  </a:tcPr>
                </a:tc>
                <a:tc>
                  <a:txBody>
                    <a:bodyPr/>
                    <a:lstStyle/>
                    <a:p>
                      <a:pPr marL="0" indent="0">
                        <a:buClr>
                          <a:srgbClr val="000000"/>
                        </a:buClr>
                        <a:buSzPct val="45000"/>
                        <a:buFont typeface="Wingdings" charset="2"/>
                        <a:buNone/>
                      </a:pPr>
                      <a:r>
                        <a:rPr lang="de-DE" sz="2200" b="1" strike="noStrike" spc="-1" dirty="0">
                          <a:solidFill>
                            <a:srgbClr val="FFFFFF"/>
                          </a:solidFill>
                          <a:latin typeface="+mn-lt"/>
                        </a:rPr>
                        <a:t>Name</a:t>
                      </a:r>
                    </a:p>
                  </a:txBody>
                  <a:tcPr>
                    <a:solidFill>
                      <a:srgbClr val="4472C4"/>
                    </a:solidFill>
                  </a:tcPr>
                </a:tc>
                <a:tc>
                  <a:txBody>
                    <a:bodyPr/>
                    <a:lstStyle/>
                    <a:p>
                      <a:pPr marL="0" indent="0">
                        <a:buClr>
                          <a:srgbClr val="000000"/>
                        </a:buClr>
                        <a:buSzPct val="45000"/>
                        <a:buFont typeface="Wingdings" charset="2"/>
                        <a:buNone/>
                      </a:pPr>
                      <a:r>
                        <a:rPr lang="de-DE" sz="2200" b="1" strike="noStrike" spc="-1" dirty="0">
                          <a:solidFill>
                            <a:srgbClr val="FFFFFF"/>
                          </a:solidFill>
                          <a:latin typeface="+mn-lt"/>
                        </a:rPr>
                        <a:t>Preis</a:t>
                      </a:r>
                    </a:p>
                  </a:txBody>
                  <a:tcPr>
                    <a:solidFill>
                      <a:srgbClr val="4472C4"/>
                    </a:solidFill>
                  </a:tcPr>
                </a:tc>
                <a:extLst>
                  <a:ext uri="{0D108BD9-81ED-4DB2-BD59-A6C34878D82A}">
                    <a16:rowId xmlns:a16="http://schemas.microsoft.com/office/drawing/2014/main" val="10000"/>
                  </a:ext>
                </a:extLst>
              </a:tr>
              <a:tr h="417095">
                <a:tc>
                  <a:txBody>
                    <a:bodyPr/>
                    <a:lstStyle/>
                    <a:p>
                      <a:pPr marL="0" indent="0">
                        <a:buClr>
                          <a:srgbClr val="000000"/>
                        </a:buClr>
                        <a:buSzPct val="45000"/>
                        <a:buFont typeface="Wingdings" charset="2"/>
                        <a:buNone/>
                      </a:pPr>
                      <a:r>
                        <a:rPr lang="de-DE" sz="2200" b="0" strike="noStrike" spc="-1" dirty="0">
                          <a:latin typeface="Times New Roman"/>
                        </a:rPr>
                        <a:t>1</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Lappen</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1,99</a:t>
                      </a:r>
                    </a:p>
                  </a:txBody>
                  <a:tcPr>
                    <a:solidFill>
                      <a:srgbClr val="4472C4"/>
                    </a:solidFill>
                  </a:tcPr>
                </a:tc>
                <a:extLst>
                  <a:ext uri="{0D108BD9-81ED-4DB2-BD59-A6C34878D82A}">
                    <a16:rowId xmlns:a16="http://schemas.microsoft.com/office/drawing/2014/main" val="10001"/>
                  </a:ext>
                </a:extLst>
              </a:tr>
              <a:tr h="431533">
                <a:tc>
                  <a:txBody>
                    <a:bodyPr/>
                    <a:lstStyle/>
                    <a:p>
                      <a:pPr marL="0" indent="0">
                        <a:buClr>
                          <a:srgbClr val="000000"/>
                        </a:buClr>
                        <a:buSzPct val="45000"/>
                        <a:buFont typeface="Wingdings" charset="2"/>
                        <a:buNone/>
                      </a:pPr>
                      <a:r>
                        <a:rPr lang="de-DE" sz="2200" b="0" strike="noStrike" spc="-1" dirty="0">
                          <a:latin typeface="Times New Roman"/>
                        </a:rPr>
                        <a:t>2</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Spülmittel</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4,88</a:t>
                      </a:r>
                    </a:p>
                  </a:txBody>
                  <a:tcPr>
                    <a:solidFill>
                      <a:srgbClr val="4472C4"/>
                    </a:solidFill>
                  </a:tcPr>
                </a:tc>
                <a:extLst>
                  <a:ext uri="{0D108BD9-81ED-4DB2-BD59-A6C34878D82A}">
                    <a16:rowId xmlns:a16="http://schemas.microsoft.com/office/drawing/2014/main" val="10002"/>
                  </a:ext>
                </a:extLst>
              </a:tr>
              <a:tr h="360947">
                <a:tc>
                  <a:txBody>
                    <a:bodyPr/>
                    <a:lstStyle/>
                    <a:p>
                      <a:pPr marL="216000" indent="-216000">
                        <a:buClr>
                          <a:srgbClr val="000000"/>
                        </a:buClr>
                        <a:buSzPct val="45000"/>
                        <a:buFont typeface="Wingdings" charset="2"/>
                        <a:buChar char=""/>
                      </a:pPr>
                      <a:endParaRPr lang="de-DE" sz="2200" b="0" strike="noStrike" spc="-1" dirty="0">
                        <a:latin typeface="Times New Roman"/>
                      </a:endParaRP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Waschmittel</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3,49</a:t>
                      </a:r>
                    </a:p>
                  </a:txBody>
                  <a:tcPr>
                    <a:solidFill>
                      <a:srgbClr val="4472C4"/>
                    </a:solidFill>
                  </a:tcPr>
                </a:tc>
                <a:extLst>
                  <a:ext uri="{0D108BD9-81ED-4DB2-BD59-A6C34878D82A}">
                    <a16:rowId xmlns:a16="http://schemas.microsoft.com/office/drawing/2014/main" val="10003"/>
                  </a:ext>
                </a:extLst>
              </a:tr>
            </a:tbl>
          </a:graphicData>
        </a:graphic>
      </p:graphicFrame>
      <p:sp>
        <p:nvSpPr>
          <p:cNvPr id="551" name="TextShape 4"/>
          <p:cNvSpPr txBox="1"/>
          <p:nvPr/>
        </p:nvSpPr>
        <p:spPr>
          <a:xfrm>
            <a:off x="260185" y="3779837"/>
            <a:ext cx="2036160" cy="906480"/>
          </a:xfrm>
          <a:prstGeom prst="rect">
            <a:avLst/>
          </a:prstGeom>
          <a:noFill/>
          <a:ln>
            <a:noFill/>
          </a:ln>
        </p:spPr>
        <p:txBody>
          <a:bodyPr anchorCtr="1"/>
          <a:lstStyle/>
          <a:p>
            <a:pPr algn="ctr">
              <a:lnSpc>
                <a:spcPct val="100000"/>
              </a:lnSpc>
            </a:pPr>
            <a:r>
              <a:rPr lang="de-DE" sz="2650" b="0" strike="noStrike" spc="-1" dirty="0">
                <a:solidFill>
                  <a:srgbClr val="000000"/>
                </a:solidFill>
                <a:latin typeface="Calibri"/>
              </a:rPr>
              <a:t>Zeilen = </a:t>
            </a:r>
            <a:endParaRPr lang="de-DE" sz="2650" b="0" strike="noStrike" spc="-1" dirty="0">
              <a:latin typeface="Arial"/>
            </a:endParaRPr>
          </a:p>
          <a:p>
            <a:pPr algn="ctr">
              <a:lnSpc>
                <a:spcPct val="100000"/>
              </a:lnSpc>
            </a:pPr>
            <a:r>
              <a:rPr lang="de-DE" sz="2650" b="1" strike="noStrike" spc="-1" dirty="0">
                <a:solidFill>
                  <a:srgbClr val="FF0000"/>
                </a:solidFill>
                <a:latin typeface="Calibri"/>
              </a:rPr>
              <a:t>„Datensätze“</a:t>
            </a:r>
            <a:endParaRPr lang="de-DE" sz="2650" b="0" strike="noStrike" spc="-1" dirty="0">
              <a:latin typeface="Arial"/>
            </a:endParaRPr>
          </a:p>
        </p:txBody>
      </p:sp>
      <p:sp>
        <p:nvSpPr>
          <p:cNvPr id="552" name="TextShape 5"/>
          <p:cNvSpPr txBox="1"/>
          <p:nvPr/>
        </p:nvSpPr>
        <p:spPr>
          <a:xfrm>
            <a:off x="4167000" y="2548440"/>
            <a:ext cx="3387240" cy="906480"/>
          </a:xfrm>
          <a:prstGeom prst="rect">
            <a:avLst/>
          </a:prstGeom>
          <a:noFill/>
          <a:ln>
            <a:noFill/>
          </a:ln>
        </p:spPr>
        <p:txBody>
          <a:bodyPr anchorCtr="1"/>
          <a:lstStyle/>
          <a:p>
            <a:pPr algn="ctr">
              <a:lnSpc>
                <a:spcPct val="100000"/>
              </a:lnSpc>
            </a:pPr>
            <a:r>
              <a:rPr lang="de-DE" sz="2650" b="0" strike="noStrike" spc="-1" dirty="0">
                <a:solidFill>
                  <a:srgbClr val="000000"/>
                </a:solidFill>
                <a:latin typeface="Calibri"/>
              </a:rPr>
              <a:t>Spaltenüberschriften = </a:t>
            </a:r>
            <a:endParaRPr lang="de-DE" sz="2650" b="0" strike="noStrike" spc="-1" dirty="0">
              <a:latin typeface="Arial"/>
            </a:endParaRPr>
          </a:p>
          <a:p>
            <a:pPr algn="ctr">
              <a:lnSpc>
                <a:spcPct val="100000"/>
              </a:lnSpc>
            </a:pPr>
            <a:r>
              <a:rPr lang="de-DE" sz="2650" b="1" strike="noStrike" spc="-1" dirty="0">
                <a:solidFill>
                  <a:srgbClr val="FF0000"/>
                </a:solidFill>
                <a:latin typeface="Calibri"/>
              </a:rPr>
              <a:t>„Feldname“</a:t>
            </a:r>
            <a:endParaRPr lang="de-DE" sz="2650" b="0" strike="noStrike" spc="-1" dirty="0">
              <a:latin typeface="Arial"/>
            </a:endParaRPr>
          </a:p>
        </p:txBody>
      </p:sp>
      <p:sp>
        <p:nvSpPr>
          <p:cNvPr id="2" name="Textfeld 1">
            <a:extLst>
              <a:ext uri="{FF2B5EF4-FFF2-40B4-BE49-F238E27FC236}">
                <a16:creationId xmlns:a16="http://schemas.microsoft.com/office/drawing/2014/main" id="{0A690DDE-CD8D-4F3C-BB6D-6D8230CF904A}"/>
              </a:ext>
            </a:extLst>
          </p:cNvPr>
          <p:cNvSpPr txBox="1"/>
          <p:nvPr/>
        </p:nvSpPr>
        <p:spPr>
          <a:xfrm>
            <a:off x="1284362" y="1763717"/>
            <a:ext cx="1458838" cy="500137"/>
          </a:xfrm>
          <a:prstGeom prst="rect">
            <a:avLst/>
          </a:prstGeom>
          <a:noFill/>
        </p:spPr>
        <p:txBody>
          <a:bodyPr wrap="square" rtlCol="0">
            <a:spAutoFit/>
          </a:bodyPr>
          <a:lstStyle/>
          <a:p>
            <a:r>
              <a:rPr lang="de-DE" sz="2650" spc="-1" dirty="0">
                <a:solidFill>
                  <a:srgbClr val="000000"/>
                </a:solidFill>
                <a:latin typeface="Calibri"/>
              </a:rPr>
              <a:t>Tabelle</a:t>
            </a:r>
          </a:p>
        </p:txBody>
      </p:sp>
      <p:cxnSp>
        <p:nvCxnSpPr>
          <p:cNvPr id="4" name="Gerade Verbindung mit Pfeil 3">
            <a:extLst>
              <a:ext uri="{FF2B5EF4-FFF2-40B4-BE49-F238E27FC236}">
                <a16:creationId xmlns:a16="http://schemas.microsoft.com/office/drawing/2014/main" id="{6B630DA7-8EBA-440A-AA63-B04B6258D096}"/>
              </a:ext>
            </a:extLst>
          </p:cNvPr>
          <p:cNvCxnSpPr/>
          <p:nvPr/>
        </p:nvCxnSpPr>
        <p:spPr>
          <a:xfrm>
            <a:off x="1827703" y="2298188"/>
            <a:ext cx="743417" cy="1070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 name="TextShape 1"/>
          <p:cNvSpPr txBox="1"/>
          <p:nvPr/>
        </p:nvSpPr>
        <p:spPr>
          <a:xfrm>
            <a:off x="504000" y="301320"/>
            <a:ext cx="9071640" cy="126216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ＭＳ Ｐゴシック"/>
              </a:rPr>
              <a:t>Aufbau einer Datentabelle</a:t>
            </a:r>
            <a:endParaRPr lang="de-DE" sz="4400" b="0" strike="noStrike" spc="-1">
              <a:latin typeface="Arial"/>
            </a:endParaRPr>
          </a:p>
        </p:txBody>
      </p:sp>
      <p:sp>
        <p:nvSpPr>
          <p:cNvPr id="554" name="TextShape 2"/>
          <p:cNvSpPr txBox="1"/>
          <p:nvPr/>
        </p:nvSpPr>
        <p:spPr>
          <a:xfrm>
            <a:off x="5279400" y="6240600"/>
            <a:ext cx="1761120" cy="906480"/>
          </a:xfrm>
          <a:prstGeom prst="rect">
            <a:avLst/>
          </a:prstGeom>
          <a:noFill/>
          <a:ln>
            <a:noFill/>
          </a:ln>
        </p:spPr>
        <p:txBody>
          <a:bodyPr anchorCtr="1"/>
          <a:lstStyle/>
          <a:p>
            <a:pPr algn="ctr">
              <a:lnSpc>
                <a:spcPct val="100000"/>
              </a:lnSpc>
            </a:pPr>
            <a:r>
              <a:rPr lang="de-DE" sz="2650" b="0" strike="noStrike" spc="-1">
                <a:solidFill>
                  <a:srgbClr val="000000"/>
                </a:solidFill>
                <a:latin typeface="Calibri"/>
              </a:rPr>
              <a:t>Spalten =</a:t>
            </a:r>
            <a:endParaRPr lang="de-DE" sz="2650" b="0" strike="noStrike" spc="-1">
              <a:latin typeface="Arial"/>
            </a:endParaRPr>
          </a:p>
          <a:p>
            <a:pPr algn="ctr">
              <a:lnSpc>
                <a:spcPct val="100000"/>
              </a:lnSpc>
            </a:pPr>
            <a:r>
              <a:rPr lang="de-DE" sz="2650" b="1" strike="noStrike" spc="-1">
                <a:solidFill>
                  <a:srgbClr val="00B050"/>
                </a:solidFill>
                <a:latin typeface="Calibri"/>
              </a:rPr>
              <a:t>"Attribute"</a:t>
            </a:r>
            <a:endParaRPr lang="de-DE" sz="2650" b="0" strike="noStrike" spc="-1">
              <a:latin typeface="Arial"/>
            </a:endParaRPr>
          </a:p>
        </p:txBody>
      </p:sp>
      <p:graphicFrame>
        <p:nvGraphicFramePr>
          <p:cNvPr id="555" name="Table 3"/>
          <p:cNvGraphicFramePr/>
          <p:nvPr>
            <p:extLst>
              <p:ext uri="{D42A27DB-BD31-4B8C-83A1-F6EECF244321}">
                <p14:modId xmlns:p14="http://schemas.microsoft.com/office/powerpoint/2010/main" val="2341778352"/>
              </p:ext>
            </p:extLst>
          </p:nvPr>
        </p:nvGraphicFramePr>
        <p:xfrm>
          <a:off x="2571120" y="3403440"/>
          <a:ext cx="7249320" cy="2619360"/>
        </p:xfrm>
        <a:graphic>
          <a:graphicData uri="http://schemas.openxmlformats.org/drawingml/2006/table">
            <a:tbl>
              <a:tblPr/>
              <a:tblGrid>
                <a:gridCol w="2746440">
                  <a:extLst>
                    <a:ext uri="{9D8B030D-6E8A-4147-A177-3AD203B41FA5}">
                      <a16:colId xmlns:a16="http://schemas.microsoft.com/office/drawing/2014/main" val="20000"/>
                    </a:ext>
                  </a:extLst>
                </a:gridCol>
                <a:gridCol w="2251440">
                  <a:extLst>
                    <a:ext uri="{9D8B030D-6E8A-4147-A177-3AD203B41FA5}">
                      <a16:colId xmlns:a16="http://schemas.microsoft.com/office/drawing/2014/main" val="20001"/>
                    </a:ext>
                  </a:extLst>
                </a:gridCol>
                <a:gridCol w="2251440">
                  <a:extLst>
                    <a:ext uri="{9D8B030D-6E8A-4147-A177-3AD203B41FA5}">
                      <a16:colId xmlns:a16="http://schemas.microsoft.com/office/drawing/2014/main" val="20002"/>
                    </a:ext>
                  </a:extLst>
                </a:gridCol>
              </a:tblGrid>
              <a:tr h="692280">
                <a:tc>
                  <a:txBody>
                    <a:bodyPr/>
                    <a:lstStyle/>
                    <a:p>
                      <a:pPr marL="0" indent="0">
                        <a:buClr>
                          <a:srgbClr val="000000"/>
                        </a:buClr>
                        <a:buSzPct val="45000"/>
                        <a:buFont typeface="Wingdings" charset="2"/>
                        <a:buNone/>
                      </a:pPr>
                      <a:r>
                        <a:rPr lang="de-DE" sz="2200" b="0" strike="noStrike" spc="-1" dirty="0">
                          <a:solidFill>
                            <a:srgbClr val="FF0000"/>
                          </a:solidFill>
                          <a:latin typeface="Arial"/>
                        </a:rPr>
                        <a:t>Feldname</a:t>
                      </a:r>
                      <a:endParaRPr lang="de-DE" sz="2200" b="0" strike="noStrike" spc="-1" dirty="0">
                        <a:latin typeface="Arial"/>
                      </a:endParaRPr>
                    </a:p>
                  </a:txBody>
                  <a:tcPr>
                    <a:solidFill>
                      <a:srgbClr val="4472C4"/>
                    </a:solidFill>
                  </a:tcPr>
                </a:tc>
                <a:tc>
                  <a:txBody>
                    <a:bodyPr/>
                    <a:lstStyle/>
                    <a:p>
                      <a:pPr marL="0" indent="0">
                        <a:buClr>
                          <a:srgbClr val="000000"/>
                        </a:buClr>
                        <a:buSzPct val="45000"/>
                        <a:buFont typeface="Wingdings" charset="2"/>
                        <a:buNone/>
                      </a:pPr>
                      <a:r>
                        <a:rPr lang="de-DE" sz="2200" b="1" strike="noStrike" spc="-1" dirty="0">
                          <a:solidFill>
                            <a:srgbClr val="FF0000"/>
                          </a:solidFill>
                          <a:latin typeface="+mn-lt"/>
                        </a:rPr>
                        <a:t>Feldname</a:t>
                      </a:r>
                      <a:endParaRPr lang="de-DE" sz="2200" b="1" strike="noStrike" spc="-1" dirty="0">
                        <a:solidFill>
                          <a:srgbClr val="FFFFFF"/>
                        </a:solidFill>
                        <a:latin typeface="+mn-lt"/>
                      </a:endParaRPr>
                    </a:p>
                  </a:txBody>
                  <a:tcPr>
                    <a:solidFill>
                      <a:srgbClr val="4472C4"/>
                    </a:solidFill>
                  </a:tcPr>
                </a:tc>
                <a:tc>
                  <a:txBody>
                    <a:bodyPr/>
                    <a:lstStyle/>
                    <a:p>
                      <a:pPr marL="0" indent="0">
                        <a:buClr>
                          <a:srgbClr val="000000"/>
                        </a:buClr>
                        <a:buSzPct val="45000"/>
                        <a:buFont typeface="Wingdings" charset="2"/>
                        <a:buNone/>
                      </a:pPr>
                      <a:r>
                        <a:rPr lang="de-DE" sz="2200" b="1" strike="noStrike" spc="-1" dirty="0">
                          <a:solidFill>
                            <a:srgbClr val="FF0000"/>
                          </a:solidFill>
                          <a:latin typeface="+mn-lt"/>
                        </a:rPr>
                        <a:t>Feldname</a:t>
                      </a:r>
                      <a:endParaRPr lang="de-DE" sz="2200" b="1" strike="noStrike" spc="-1" dirty="0">
                        <a:solidFill>
                          <a:srgbClr val="FFFFFF"/>
                        </a:solidFill>
                        <a:latin typeface="+mn-lt"/>
                      </a:endParaRPr>
                    </a:p>
                  </a:txBody>
                  <a:tcPr>
                    <a:solidFill>
                      <a:srgbClr val="4472C4"/>
                    </a:solidFill>
                  </a:tcPr>
                </a:tc>
                <a:extLst>
                  <a:ext uri="{0D108BD9-81ED-4DB2-BD59-A6C34878D82A}">
                    <a16:rowId xmlns:a16="http://schemas.microsoft.com/office/drawing/2014/main" val="10000"/>
                  </a:ext>
                </a:extLst>
              </a:tr>
              <a:tr h="642240">
                <a:tc>
                  <a:txBody>
                    <a:bodyPr/>
                    <a:lstStyle/>
                    <a:p>
                      <a:pPr marL="0" indent="0">
                        <a:buClr>
                          <a:srgbClr val="000000"/>
                        </a:buClr>
                        <a:buSzPct val="45000"/>
                        <a:buFont typeface="Wingdings" charset="2"/>
                        <a:buNone/>
                      </a:pPr>
                      <a:r>
                        <a:rPr lang="de-DE" sz="2200" b="0" strike="noStrike" spc="-1" dirty="0">
                          <a:latin typeface="Times New Roman"/>
                        </a:rPr>
                        <a:t>1</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Lappen</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1,99</a:t>
                      </a:r>
                    </a:p>
                  </a:txBody>
                  <a:tcPr>
                    <a:solidFill>
                      <a:srgbClr val="4472C4"/>
                    </a:solidFill>
                  </a:tcPr>
                </a:tc>
                <a:extLst>
                  <a:ext uri="{0D108BD9-81ED-4DB2-BD59-A6C34878D82A}">
                    <a16:rowId xmlns:a16="http://schemas.microsoft.com/office/drawing/2014/main" val="10001"/>
                  </a:ext>
                </a:extLst>
              </a:tr>
              <a:tr h="642240">
                <a:tc gridSpan="3">
                  <a:txBody>
                    <a:bodyPr/>
                    <a:lstStyle/>
                    <a:p>
                      <a:pPr marL="0" indent="0" algn="ctr">
                        <a:buClr>
                          <a:srgbClr val="000000"/>
                        </a:buClr>
                        <a:buSzPct val="45000"/>
                        <a:buFont typeface="Wingdings" charset="2"/>
                        <a:buNone/>
                      </a:pPr>
                      <a:r>
                        <a:rPr lang="de-DE" sz="2200" b="0" strike="noStrike" spc="-1" dirty="0">
                          <a:latin typeface="Times New Roman"/>
                        </a:rPr>
                        <a:t>Ich bin ein Datensatz!</a:t>
                      </a:r>
                    </a:p>
                  </a:txBody>
                  <a:tcPr>
                    <a:solidFill>
                      <a:srgbClr val="4472C4"/>
                    </a:solidFill>
                  </a:tcPr>
                </a:tc>
                <a:tc hMerge="1">
                  <a:txBody>
                    <a:bodyPr/>
                    <a:lstStyle/>
                    <a:p>
                      <a:endParaRPr lang="de-DE"/>
                    </a:p>
                  </a:txBody>
                  <a:tcPr>
                    <a:solidFill>
                      <a:srgbClr val="4472C4"/>
                    </a:solidFill>
                  </a:tcPr>
                </a:tc>
                <a:tc hMerge="1">
                  <a:txBody>
                    <a:bodyPr/>
                    <a:lstStyle/>
                    <a:p>
                      <a:endParaRPr lang="de-DE"/>
                    </a:p>
                  </a:txBody>
                  <a:tcPr>
                    <a:solidFill>
                      <a:srgbClr val="4472C4"/>
                    </a:solidFill>
                  </a:tcPr>
                </a:tc>
                <a:extLst>
                  <a:ext uri="{0D108BD9-81ED-4DB2-BD59-A6C34878D82A}">
                    <a16:rowId xmlns:a16="http://schemas.microsoft.com/office/drawing/2014/main" val="10002"/>
                  </a:ext>
                </a:extLst>
              </a:tr>
              <a:tr h="642600">
                <a:tc>
                  <a:txBody>
                    <a:bodyPr/>
                    <a:lstStyle/>
                    <a:p>
                      <a:pPr marL="0" indent="0">
                        <a:buClr>
                          <a:srgbClr val="000000"/>
                        </a:buClr>
                        <a:buSzPct val="45000"/>
                        <a:buFont typeface="Wingdings" charset="2"/>
                        <a:buNone/>
                      </a:pPr>
                      <a:r>
                        <a:rPr lang="de-DE" sz="2200" b="0" strike="noStrike" spc="-1" dirty="0">
                          <a:latin typeface="Times New Roman"/>
                        </a:rPr>
                        <a:t>3</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Waschmittel</a:t>
                      </a:r>
                    </a:p>
                  </a:txBody>
                  <a:tcPr>
                    <a:solidFill>
                      <a:srgbClr val="4472C4"/>
                    </a:solidFill>
                  </a:tcPr>
                </a:tc>
                <a:tc>
                  <a:txBody>
                    <a:bodyPr/>
                    <a:lstStyle/>
                    <a:p>
                      <a:pPr marL="0" indent="0">
                        <a:buClr>
                          <a:srgbClr val="000000"/>
                        </a:buClr>
                        <a:buSzPct val="45000"/>
                        <a:buFont typeface="Wingdings" charset="2"/>
                        <a:buNone/>
                      </a:pPr>
                      <a:r>
                        <a:rPr lang="de-DE" sz="2200" b="0" strike="noStrike" spc="-1" dirty="0">
                          <a:latin typeface="Times New Roman"/>
                        </a:rPr>
                        <a:t>3,49</a:t>
                      </a:r>
                    </a:p>
                  </a:txBody>
                  <a:tcPr>
                    <a:solidFill>
                      <a:srgbClr val="4472C4"/>
                    </a:solidFill>
                  </a:tcPr>
                </a:tc>
                <a:extLst>
                  <a:ext uri="{0D108BD9-81ED-4DB2-BD59-A6C34878D82A}">
                    <a16:rowId xmlns:a16="http://schemas.microsoft.com/office/drawing/2014/main" val="10003"/>
                  </a:ext>
                </a:extLst>
              </a:tr>
            </a:tbl>
          </a:graphicData>
        </a:graphic>
      </p:graphicFrame>
      <p:sp>
        <p:nvSpPr>
          <p:cNvPr id="556" name="TextShape 4"/>
          <p:cNvSpPr txBox="1"/>
          <p:nvPr/>
        </p:nvSpPr>
        <p:spPr>
          <a:xfrm>
            <a:off x="324720" y="4350240"/>
            <a:ext cx="2036160" cy="906480"/>
          </a:xfrm>
          <a:prstGeom prst="rect">
            <a:avLst/>
          </a:prstGeom>
          <a:noFill/>
          <a:ln>
            <a:noFill/>
          </a:ln>
        </p:spPr>
        <p:txBody>
          <a:bodyPr anchorCtr="1"/>
          <a:lstStyle/>
          <a:p>
            <a:pPr algn="ctr">
              <a:lnSpc>
                <a:spcPct val="100000"/>
              </a:lnSpc>
            </a:pPr>
            <a:r>
              <a:rPr lang="de-DE" sz="2650" b="0" strike="noStrike" spc="-1">
                <a:solidFill>
                  <a:srgbClr val="000000"/>
                </a:solidFill>
                <a:latin typeface="Calibri"/>
              </a:rPr>
              <a:t>Zeilen = </a:t>
            </a:r>
            <a:endParaRPr lang="de-DE" sz="2650" b="0" strike="noStrike" spc="-1">
              <a:latin typeface="Arial"/>
            </a:endParaRPr>
          </a:p>
          <a:p>
            <a:pPr algn="ctr">
              <a:lnSpc>
                <a:spcPct val="100000"/>
              </a:lnSpc>
            </a:pPr>
            <a:r>
              <a:rPr lang="de-DE" sz="2650" b="1" strike="noStrike" spc="-1">
                <a:solidFill>
                  <a:srgbClr val="00B0F0"/>
                </a:solidFill>
                <a:latin typeface="Calibri"/>
              </a:rPr>
              <a:t>„Datensätze“</a:t>
            </a:r>
            <a:endParaRPr lang="de-DE" sz="2650" b="0" strike="noStrike" spc="-1">
              <a:latin typeface="Arial"/>
            </a:endParaRPr>
          </a:p>
        </p:txBody>
      </p:sp>
      <p:sp>
        <p:nvSpPr>
          <p:cNvPr id="557" name="TextShape 5"/>
          <p:cNvSpPr txBox="1"/>
          <p:nvPr/>
        </p:nvSpPr>
        <p:spPr>
          <a:xfrm>
            <a:off x="4167000" y="2548440"/>
            <a:ext cx="3387240" cy="906480"/>
          </a:xfrm>
          <a:prstGeom prst="rect">
            <a:avLst/>
          </a:prstGeom>
          <a:noFill/>
          <a:ln>
            <a:noFill/>
          </a:ln>
        </p:spPr>
        <p:txBody>
          <a:bodyPr anchorCtr="1"/>
          <a:lstStyle/>
          <a:p>
            <a:pPr algn="ctr">
              <a:lnSpc>
                <a:spcPct val="100000"/>
              </a:lnSpc>
            </a:pPr>
            <a:r>
              <a:rPr lang="de-DE" sz="2650" b="0" strike="noStrike" spc="-1">
                <a:solidFill>
                  <a:srgbClr val="000000"/>
                </a:solidFill>
                <a:latin typeface="Calibri"/>
              </a:rPr>
              <a:t>Spaltenüberschriften = </a:t>
            </a:r>
            <a:endParaRPr lang="de-DE" sz="2650" b="0" strike="noStrike" spc="-1">
              <a:latin typeface="Arial"/>
            </a:endParaRPr>
          </a:p>
          <a:p>
            <a:pPr algn="ctr">
              <a:lnSpc>
                <a:spcPct val="100000"/>
              </a:lnSpc>
            </a:pPr>
            <a:r>
              <a:rPr lang="de-DE" sz="2650" b="1" strike="noStrike" spc="-1">
                <a:solidFill>
                  <a:srgbClr val="FF0000"/>
                </a:solidFill>
                <a:latin typeface="Calibri"/>
              </a:rPr>
              <a:t>„Feldname“</a:t>
            </a:r>
            <a:endParaRPr lang="de-DE" sz="2650" b="0" strike="noStrike" spc="-1">
              <a:latin typeface="Arial"/>
            </a:endParaRPr>
          </a:p>
        </p:txBody>
      </p:sp>
      <p:sp>
        <p:nvSpPr>
          <p:cNvPr id="558" name="CustomShape 6"/>
          <p:cNvSpPr/>
          <p:nvPr/>
        </p:nvSpPr>
        <p:spPr>
          <a:xfrm>
            <a:off x="7592760" y="3141360"/>
            <a:ext cx="1746360" cy="3333600"/>
          </a:xfrm>
          <a:custGeom>
            <a:avLst/>
            <a:gdLst/>
            <a:ahLst/>
            <a:cxnLst/>
            <a:rect l="l" t="t" r="r" b="b"/>
            <a:pathLst>
              <a:path w="21600" h="21600">
                <a:moveTo>
                  <a:pt x="0" y="0"/>
                </a:moveTo>
                <a:lnTo>
                  <a:pt x="21600" y="0"/>
                </a:lnTo>
                <a:lnTo>
                  <a:pt x="21600" y="21600"/>
                </a:lnTo>
                <a:lnTo>
                  <a:pt x="0" y="21600"/>
                </a:lnTo>
                <a:close/>
              </a:path>
            </a:pathLst>
          </a:custGeom>
          <a:noFill/>
          <a:ln w="76320">
            <a:solidFill>
              <a:srgbClr val="00B050"/>
            </a:solidFill>
            <a:miter/>
          </a:ln>
        </p:spPr>
        <p:style>
          <a:lnRef idx="0">
            <a:scrgbClr r="0" g="0" b="0"/>
          </a:lnRef>
          <a:fillRef idx="0">
            <a:scrgbClr r="0" g="0" b="0"/>
          </a:fillRef>
          <a:effectRef idx="0">
            <a:scrgbClr r="0" g="0" b="0"/>
          </a:effectRef>
          <a:fontRef idx="minor"/>
        </p:style>
      </p:sp>
      <p:cxnSp>
        <p:nvCxnSpPr>
          <p:cNvPr id="8" name="Gerade Verbindung mit Pfeil 7">
            <a:extLst>
              <a:ext uri="{FF2B5EF4-FFF2-40B4-BE49-F238E27FC236}">
                <a16:creationId xmlns:a16="http://schemas.microsoft.com/office/drawing/2014/main" id="{BC9BB6C2-1509-407E-8E6E-FB5CD7612CA6}"/>
              </a:ext>
            </a:extLst>
          </p:cNvPr>
          <p:cNvCxnSpPr/>
          <p:nvPr/>
        </p:nvCxnSpPr>
        <p:spPr>
          <a:xfrm>
            <a:off x="1827703" y="2298188"/>
            <a:ext cx="743417" cy="1070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3480B53-DF68-40EA-98BB-CF56F35C47B8}"/>
              </a:ext>
            </a:extLst>
          </p:cNvPr>
          <p:cNvSpPr txBox="1"/>
          <p:nvPr/>
        </p:nvSpPr>
        <p:spPr>
          <a:xfrm>
            <a:off x="1284362" y="1763717"/>
            <a:ext cx="1458838" cy="500137"/>
          </a:xfrm>
          <a:prstGeom prst="rect">
            <a:avLst/>
          </a:prstGeom>
          <a:noFill/>
        </p:spPr>
        <p:txBody>
          <a:bodyPr wrap="square" rtlCol="0">
            <a:spAutoFit/>
          </a:bodyPr>
          <a:lstStyle/>
          <a:p>
            <a:r>
              <a:rPr lang="de-DE" sz="2650" spc="-1" dirty="0">
                <a:solidFill>
                  <a:srgbClr val="000000"/>
                </a:solidFill>
                <a:latin typeface="Calibri"/>
              </a:rPr>
              <a:t>Tabelle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 name="TextShape 1"/>
          <p:cNvSpPr txBox="1"/>
          <p:nvPr/>
        </p:nvSpPr>
        <p:spPr>
          <a:xfrm>
            <a:off x="504000" y="301320"/>
            <a:ext cx="9071640" cy="1262520"/>
          </a:xfrm>
          <a:prstGeom prst="rect">
            <a:avLst/>
          </a:prstGeom>
          <a:noFill/>
          <a:ln w="12600">
            <a:noFill/>
          </a:ln>
        </p:spPr>
        <p:txBody>
          <a:bodyPr lIns="0" tIns="0" rIns="0" bIns="0" anchor="ctr" anchorCtr="1"/>
          <a:lstStyle/>
          <a:p>
            <a:pPr algn="ctr">
              <a:lnSpc>
                <a:spcPct val="100000"/>
              </a:lnSpc>
            </a:pPr>
            <a:r>
              <a:rPr lang="de-DE" sz="4400" b="0" strike="noStrike" spc="-1" dirty="0">
                <a:solidFill>
                  <a:srgbClr val="000000"/>
                </a:solidFill>
                <a:latin typeface="Arial"/>
                <a:ea typeface="SimSun"/>
              </a:rPr>
              <a:t>Probleme</a:t>
            </a:r>
            <a:endParaRPr lang="de-DE" sz="4400" b="0" strike="noStrike" spc="-1" dirty="0">
              <a:latin typeface="Arial"/>
            </a:endParaRPr>
          </a:p>
        </p:txBody>
      </p:sp>
      <p:sp>
        <p:nvSpPr>
          <p:cNvPr id="509" name="TextShape 2"/>
          <p:cNvSpPr txBox="1"/>
          <p:nvPr/>
        </p:nvSpPr>
        <p:spPr>
          <a:xfrm>
            <a:off x="360000" y="1835640"/>
            <a:ext cx="9071640" cy="4899240"/>
          </a:xfrm>
          <a:prstGeom prst="rect">
            <a:avLst/>
          </a:prstGeom>
          <a:noFill/>
          <a:ln w="12600">
            <a:noFill/>
          </a:ln>
        </p:spPr>
        <p:txBody>
          <a:bodyPr lIns="0" tIns="0" rIns="0" bIns="0">
            <a:normAutofit lnSpcReduction="10000"/>
          </a:bodyPr>
          <a:lstStyle/>
          <a:p>
            <a:pPr>
              <a:lnSpc>
                <a:spcPct val="100000"/>
              </a:lnSpc>
              <a:spcAft>
                <a:spcPts val="1414"/>
              </a:spcAft>
            </a:pPr>
            <a:r>
              <a:rPr lang="de-DE" sz="2000" b="0" strike="noStrike" spc="-1" dirty="0">
                <a:solidFill>
                  <a:srgbClr val="000000"/>
                </a:solidFill>
                <a:latin typeface="Arial"/>
                <a:ea typeface="SimSun"/>
              </a:rPr>
              <a:t>Separate Abspeicherung von miteinander in Beziehung stehenden Daten --&gt;</a:t>
            </a:r>
            <a:endParaRPr lang="de-DE" sz="20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Redundanz </a:t>
            </a:r>
            <a:r>
              <a:rPr lang="de-DE" sz="1200" b="0" strike="noStrike" spc="-1" dirty="0">
                <a:solidFill>
                  <a:srgbClr val="000000"/>
                </a:solidFill>
                <a:latin typeface="Arial"/>
                <a:ea typeface="SimSun"/>
              </a:rPr>
              <a:t>(dieselben Informationen werden doppelt gespeichert)</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Inkonsistenz </a:t>
            </a:r>
            <a:r>
              <a:rPr lang="de-DE" sz="1200" b="0" strike="noStrike" spc="-1" dirty="0">
                <a:solidFill>
                  <a:srgbClr val="000000"/>
                </a:solidFill>
                <a:latin typeface="Arial"/>
                <a:ea typeface="SimSun"/>
              </a:rPr>
              <a:t>(dieselben Informationen werden in unterschiedlichen Versionen gespeichert</a:t>
            </a:r>
            <a:r>
              <a:rPr lang="de-DE" sz="1400" b="0" strike="noStrike" spc="-1" dirty="0">
                <a:solidFill>
                  <a:srgbClr val="000000"/>
                </a:solidFill>
                <a:latin typeface="Arial"/>
                <a:ea typeface="SimSun"/>
              </a:rPr>
              <a:t>)</a:t>
            </a:r>
            <a:endParaRPr lang="de-DE" sz="14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Integritätsverletzung </a:t>
            </a:r>
            <a:r>
              <a:rPr lang="de-DE" sz="1200" b="0" strike="noStrike" spc="-1" dirty="0">
                <a:solidFill>
                  <a:srgbClr val="000000"/>
                </a:solidFill>
                <a:latin typeface="Arial"/>
                <a:ea typeface="SimSun"/>
              </a:rPr>
              <a:t>(die Einhaltung komplexer Integritätsbedingungen fällt schwer)</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Verknüpfungseinschränkung </a:t>
            </a:r>
            <a:r>
              <a:rPr lang="de-DE" sz="1200" b="0" strike="noStrike" spc="-1" dirty="0">
                <a:solidFill>
                  <a:srgbClr val="000000"/>
                </a:solidFill>
                <a:latin typeface="Arial"/>
                <a:ea typeface="SimSun"/>
              </a:rPr>
              <a:t>(logisch verwandte Daten sind schwer zu verknüpfen, wenn sie in isolierten Dateien liegen)</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Mehrbenutzerprobleme </a:t>
            </a:r>
            <a:r>
              <a:rPr lang="de-DE" sz="1200" b="0" strike="noStrike" spc="-1" dirty="0">
                <a:solidFill>
                  <a:srgbClr val="000000"/>
                </a:solidFill>
                <a:latin typeface="Arial"/>
                <a:ea typeface="SimSun"/>
              </a:rPr>
              <a:t>(gleichzeitiges Editieren derselben Datei führt zu Anomalien (lost update))</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Verlust von Daten </a:t>
            </a:r>
            <a:r>
              <a:rPr lang="de-DE" sz="1200" b="0" strike="noStrike" spc="-1" dirty="0">
                <a:solidFill>
                  <a:srgbClr val="000000"/>
                </a:solidFill>
                <a:latin typeface="Arial"/>
                <a:ea typeface="SimSun"/>
              </a:rPr>
              <a:t>(außer einem kompletten Backup ist kein </a:t>
            </a:r>
            <a:r>
              <a:rPr lang="de-DE" sz="1200" b="0" strike="noStrike" spc="-1" dirty="0" err="1">
                <a:solidFill>
                  <a:srgbClr val="000000"/>
                </a:solidFill>
                <a:latin typeface="Arial"/>
                <a:ea typeface="SimSun"/>
              </a:rPr>
              <a:t>Recoverymechanismus</a:t>
            </a:r>
            <a:r>
              <a:rPr lang="de-DE" sz="1200" b="0" strike="noStrike" spc="-1" dirty="0">
                <a:solidFill>
                  <a:srgbClr val="000000"/>
                </a:solidFill>
                <a:latin typeface="Arial"/>
                <a:ea typeface="SimSun"/>
              </a:rPr>
              <a:t> vorhanden)</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Sicherheitsprobleme</a:t>
            </a:r>
            <a:r>
              <a:rPr lang="de-DE" sz="3200" b="0" strike="noStrike" spc="-1" dirty="0">
                <a:solidFill>
                  <a:srgbClr val="000000"/>
                </a:solidFill>
                <a:latin typeface="Arial"/>
                <a:ea typeface="SimSun"/>
              </a:rPr>
              <a:t> </a:t>
            </a:r>
            <a:r>
              <a:rPr lang="de-DE" sz="1200" b="0" strike="noStrike" spc="-1" dirty="0">
                <a:solidFill>
                  <a:srgbClr val="000000"/>
                </a:solidFill>
                <a:latin typeface="Arial"/>
                <a:ea typeface="SimSun"/>
              </a:rPr>
              <a:t>(abgestufte Zugriffsrechte können nicht implementiert werden)</a:t>
            </a:r>
            <a:endParaRPr lang="de-DE" sz="1200" b="0" strike="noStrike" spc="-1" dirty="0">
              <a:latin typeface="Arial"/>
            </a:endParaRPr>
          </a:p>
          <a:p>
            <a:pPr>
              <a:lnSpc>
                <a:spcPct val="100000"/>
              </a:lnSpc>
              <a:spcAft>
                <a:spcPts val="1414"/>
              </a:spcAft>
              <a:buClr>
                <a:srgbClr val="000000"/>
              </a:buClr>
              <a:buSzPct val="45000"/>
              <a:buFont typeface="Wingdings" charset="2"/>
              <a:buChar char=""/>
            </a:pPr>
            <a:r>
              <a:rPr lang="de-DE" sz="2200" b="0" strike="noStrike" spc="-1" dirty="0">
                <a:solidFill>
                  <a:srgbClr val="000000"/>
                </a:solidFill>
                <a:latin typeface="Arial"/>
                <a:ea typeface="SimSun"/>
              </a:rPr>
              <a:t> Hohe Entwicklungskosten</a:t>
            </a:r>
            <a:r>
              <a:rPr lang="de-DE" sz="3200" b="0" strike="noStrike" spc="-1" dirty="0">
                <a:solidFill>
                  <a:srgbClr val="000000"/>
                </a:solidFill>
                <a:latin typeface="Arial"/>
                <a:ea typeface="SimSun"/>
              </a:rPr>
              <a:t> </a:t>
            </a:r>
            <a:r>
              <a:rPr lang="de-DE" sz="1200" b="0" strike="noStrike" spc="-1" dirty="0">
                <a:solidFill>
                  <a:srgbClr val="000000"/>
                </a:solidFill>
                <a:latin typeface="Arial"/>
                <a:ea typeface="SimSun"/>
              </a:rPr>
              <a:t>(für jedes Anwendungsprogramm müssen die Fragen zur Dateiverwaltung erneut gelöst werden)</a:t>
            </a:r>
            <a:endParaRPr lang="de-DE" sz="1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entr" fill="hold" nodeType="withEffect">
                                  <p:stCondLst>
                                    <p:cond delay="0"/>
                                  </p:stCondLst>
                                  <p:childTnLst>
                                    <p:set>
                                      <p:cBhvr>
                                        <p:cTn id="6" fill="hold">
                                          <p:stCondLst>
                                            <p:cond delay="0"/>
                                          </p:stCondLst>
                                        </p:cTn>
                                        <p:tgtEl>
                                          <p:spTgt spid="509">
                                            <p:txEl>
                                              <p:pRg st="0" end="71"/>
                                            </p:txEl>
                                          </p:spTgt>
                                        </p:tgtEl>
                                        <p:attrNameLst>
                                          <p:attrName>style.visibility</p:attrName>
                                        </p:attrNameLst>
                                      </p:cBhvr>
                                      <p:to>
                                        <p:strVal val="visible"/>
                                      </p:to>
                                    </p:set>
                                    <p:animEffect transition="in" filter="fade">
                                      <p:cBhvr additive="repl">
                                        <p:cTn id="7" dur="500"/>
                                        <p:tgtEl>
                                          <p:spTgt spid="509">
                                            <p:txEl>
                                              <p:pRg st="0" end="7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509">
                                            <p:txEl>
                                              <p:pRg st="72" end="126"/>
                                            </p:txEl>
                                          </p:spTgt>
                                        </p:tgtEl>
                                        <p:attrNameLst>
                                          <p:attrName>style.visibility</p:attrName>
                                        </p:attrNameLst>
                                      </p:cBhvr>
                                      <p:to>
                                        <p:strVal val="visible"/>
                                      </p:to>
                                    </p:set>
                                    <p:animEffect transition="in" filter="fade">
                                      <p:cBhvr additive="repl">
                                        <p:cTn id="12" dur="2000"/>
                                        <p:tgtEl>
                                          <p:spTgt spid="509">
                                            <p:txEl>
                                              <p:pRg st="72" end="126"/>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509">
                                            <p:txEl>
                                              <p:pRg st="127" end="207"/>
                                            </p:txEl>
                                          </p:spTgt>
                                        </p:tgtEl>
                                        <p:attrNameLst>
                                          <p:attrName>style.visibility</p:attrName>
                                        </p:attrNameLst>
                                      </p:cBhvr>
                                      <p:to>
                                        <p:strVal val="visible"/>
                                      </p:to>
                                    </p:set>
                                    <p:animEffect transition="in" filter="fade">
                                      <p:cBhvr additive="repl">
                                        <p:cTn id="17" dur="2000"/>
                                        <p:tgtEl>
                                          <p:spTgt spid="509">
                                            <p:txEl>
                                              <p:pRg st="127" end="207"/>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509">
                                            <p:txEl>
                                              <p:pRg st="208" end="284"/>
                                            </p:txEl>
                                          </p:spTgt>
                                        </p:tgtEl>
                                        <p:attrNameLst>
                                          <p:attrName>style.visibility</p:attrName>
                                        </p:attrNameLst>
                                      </p:cBhvr>
                                      <p:to>
                                        <p:strVal val="visible"/>
                                      </p:to>
                                    </p:set>
                                    <p:animEffect transition="in" filter="fade">
                                      <p:cBhvr additive="repl">
                                        <p:cTn id="22" dur="2000"/>
                                        <p:tgtEl>
                                          <p:spTgt spid="509">
                                            <p:txEl>
                                              <p:pRg st="208" end="28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509">
                                            <p:txEl>
                                              <p:pRg st="285" end="393"/>
                                            </p:txEl>
                                          </p:spTgt>
                                        </p:tgtEl>
                                        <p:attrNameLst>
                                          <p:attrName>style.visibility</p:attrName>
                                        </p:attrNameLst>
                                      </p:cBhvr>
                                      <p:to>
                                        <p:strVal val="visible"/>
                                      </p:to>
                                    </p:set>
                                    <p:animEffect transition="in" filter="fade">
                                      <p:cBhvr additive="repl">
                                        <p:cTn id="27" dur="2000"/>
                                        <p:tgtEl>
                                          <p:spTgt spid="509">
                                            <p:txEl>
                                              <p:pRg st="285" end="39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509">
                                            <p:txEl>
                                              <p:pRg st="394" end="482"/>
                                            </p:txEl>
                                          </p:spTgt>
                                        </p:tgtEl>
                                        <p:attrNameLst>
                                          <p:attrName>style.visibility</p:attrName>
                                        </p:attrNameLst>
                                      </p:cBhvr>
                                      <p:to>
                                        <p:strVal val="visible"/>
                                      </p:to>
                                    </p:set>
                                    <p:animEffect transition="in" filter="fade">
                                      <p:cBhvr additive="repl">
                                        <p:cTn id="32" dur="2000"/>
                                        <p:tgtEl>
                                          <p:spTgt spid="509">
                                            <p:txEl>
                                              <p:pRg st="394" end="482"/>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509">
                                            <p:txEl>
                                              <p:pRg st="483" end="563"/>
                                            </p:txEl>
                                          </p:spTgt>
                                        </p:tgtEl>
                                        <p:attrNameLst>
                                          <p:attrName>style.visibility</p:attrName>
                                        </p:attrNameLst>
                                      </p:cBhvr>
                                      <p:to>
                                        <p:strVal val="visible"/>
                                      </p:to>
                                    </p:set>
                                    <p:animEffect transition="in" filter="fade">
                                      <p:cBhvr additive="repl">
                                        <p:cTn id="37" dur="2000"/>
                                        <p:tgtEl>
                                          <p:spTgt spid="509">
                                            <p:txEl>
                                              <p:pRg st="483" end="563"/>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509">
                                            <p:txEl>
                                              <p:pRg st="564" end="637"/>
                                            </p:txEl>
                                          </p:spTgt>
                                        </p:tgtEl>
                                        <p:attrNameLst>
                                          <p:attrName>style.visibility</p:attrName>
                                        </p:attrNameLst>
                                      </p:cBhvr>
                                      <p:to>
                                        <p:strVal val="visible"/>
                                      </p:to>
                                    </p:set>
                                    <p:animEffect transition="in" filter="fade">
                                      <p:cBhvr additive="repl">
                                        <p:cTn id="42" dur="2000"/>
                                        <p:tgtEl>
                                          <p:spTgt spid="509">
                                            <p:txEl>
                                              <p:pRg st="564" end="637"/>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509">
                                            <p:txEl>
                                              <p:pRg st="638" end="744"/>
                                            </p:txEl>
                                          </p:spTgt>
                                        </p:tgtEl>
                                        <p:attrNameLst>
                                          <p:attrName>style.visibility</p:attrName>
                                        </p:attrNameLst>
                                      </p:cBhvr>
                                      <p:to>
                                        <p:strVal val="visible"/>
                                      </p:to>
                                    </p:set>
                                    <p:animEffect transition="in" filter="fade">
                                      <p:cBhvr additive="repl">
                                        <p:cTn id="47" dur="2000"/>
                                        <p:tgtEl>
                                          <p:spTgt spid="509">
                                            <p:txEl>
                                              <p:pRg st="638" end="7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0" name="TextShape 1"/>
          <p:cNvSpPr txBox="1"/>
          <p:nvPr/>
        </p:nvSpPr>
        <p:spPr>
          <a:xfrm>
            <a:off x="504000" y="346320"/>
            <a:ext cx="9071640" cy="1172160"/>
          </a:xfrm>
          <a:prstGeom prst="rect">
            <a:avLst/>
          </a:prstGeom>
          <a:noFill/>
          <a:ln w="12600">
            <a:noFill/>
          </a:ln>
        </p:spPr>
        <p:txBody>
          <a:bodyPr lIns="0" tIns="0" rIns="0" bIns="0" anchor="ctr" anchorCtr="1"/>
          <a:lstStyle/>
          <a:p>
            <a:pPr algn="ctr"/>
            <a:endParaRPr lang="de-DE" sz="4400" b="0" strike="noStrike" spc="-1">
              <a:latin typeface="Arial"/>
            </a:endParaRPr>
          </a:p>
        </p:txBody>
      </p:sp>
      <p:sp>
        <p:nvSpPr>
          <p:cNvPr id="511" name="TextShape 2"/>
          <p:cNvSpPr txBox="1"/>
          <p:nvPr/>
        </p:nvSpPr>
        <p:spPr>
          <a:xfrm>
            <a:off x="504000" y="1769040"/>
            <a:ext cx="9071640" cy="4899240"/>
          </a:xfrm>
          <a:prstGeom prst="rect">
            <a:avLst/>
          </a:prstGeom>
          <a:noFill/>
          <a:ln w="12600">
            <a:noFill/>
          </a:ln>
        </p:spPr>
        <p:txBody>
          <a:bodyPr lIns="0" tIns="0" rIns="0" bIns="0">
            <a:normAutofit/>
          </a:bodyPr>
          <a:lstStyle/>
          <a:p>
            <a:pPr>
              <a:lnSpc>
                <a:spcPct val="100000"/>
              </a:lnSpc>
              <a:spcAft>
                <a:spcPts val="1414"/>
              </a:spcAft>
            </a:pPr>
            <a:r>
              <a:rPr lang="de-DE" sz="3200" b="0" strike="noStrike" spc="-1">
                <a:solidFill>
                  <a:srgbClr val="000000"/>
                </a:solidFill>
                <a:latin typeface="Arial"/>
                <a:ea typeface="SimSun"/>
              </a:rPr>
              <a:t> </a:t>
            </a:r>
            <a:endParaRPr lang="de-DE" sz="3200" b="0" strike="noStrike" spc="-1">
              <a:latin typeface="Arial"/>
            </a:endParaRPr>
          </a:p>
          <a:p>
            <a:pPr>
              <a:lnSpc>
                <a:spcPct val="100000"/>
              </a:lnSpc>
              <a:spcAft>
                <a:spcPts val="1414"/>
              </a:spcAft>
            </a:pPr>
            <a:r>
              <a:rPr lang="de-DE" sz="3200" b="0" strike="noStrike" spc="-1">
                <a:solidFill>
                  <a:srgbClr val="000000"/>
                </a:solidFill>
                <a:latin typeface="Arial"/>
                <a:ea typeface="SimSun"/>
              </a:rPr>
              <a:t>Also bietet sich an, mehreren Anwendungen in jeweils angepasster Weise den Zugriff auf eine gemeinsame Datenbasis mit Hilfe eines Datenbanksystems zu ermöglichen</a:t>
            </a:r>
            <a:endParaRPr lang="de-DE" sz="3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Shape 1"/>
          <p:cNvSpPr txBox="1"/>
          <p:nvPr/>
        </p:nvSpPr>
        <p:spPr>
          <a:xfrm>
            <a:off x="504000" y="301320"/>
            <a:ext cx="9071640" cy="1262520"/>
          </a:xfrm>
          <a:prstGeom prst="rect">
            <a:avLst/>
          </a:prstGeom>
          <a:no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Definition</a:t>
            </a:r>
            <a:endParaRPr lang="de-DE" sz="4400" b="0" strike="noStrike" spc="-1">
              <a:latin typeface="Arial"/>
            </a:endParaRPr>
          </a:p>
        </p:txBody>
      </p:sp>
      <p:sp>
        <p:nvSpPr>
          <p:cNvPr id="505" name="TextShape 2"/>
          <p:cNvSpPr txBox="1"/>
          <p:nvPr/>
        </p:nvSpPr>
        <p:spPr>
          <a:xfrm>
            <a:off x="504000" y="1769040"/>
            <a:ext cx="9071640" cy="4899240"/>
          </a:xfrm>
          <a:prstGeom prst="rect">
            <a:avLst/>
          </a:prstGeom>
          <a:noFill/>
          <a:ln w="12600">
            <a:noFill/>
          </a:ln>
        </p:spPr>
        <p:txBody>
          <a:bodyPr lIns="0" tIns="0" rIns="0" bIns="0">
            <a:normAutofit/>
          </a:bodyPr>
          <a:lstStyle/>
          <a:p>
            <a:pPr>
              <a:lnSpc>
                <a:spcPct val="100000"/>
              </a:lnSpc>
              <a:spcAft>
                <a:spcPts val="1414"/>
              </a:spcAft>
            </a:pPr>
            <a:r>
              <a:rPr lang="de-DE" sz="2800" b="0" strike="noStrike" spc="-1" dirty="0">
                <a:solidFill>
                  <a:srgbClr val="000000"/>
                </a:solidFill>
                <a:latin typeface="Arial"/>
                <a:ea typeface="SimSun"/>
              </a:rPr>
              <a:t>Datenbanksystem = computergestütztes System mit</a:t>
            </a:r>
          </a:p>
          <a:p>
            <a:pPr>
              <a:lnSpc>
                <a:spcPct val="100000"/>
              </a:lnSpc>
              <a:spcAft>
                <a:spcPts val="1414"/>
              </a:spcAft>
            </a:pPr>
            <a:endParaRPr lang="de-DE" sz="2800" b="0" strike="noStrike" spc="-1" dirty="0">
              <a:latin typeface="Arial"/>
            </a:endParaRPr>
          </a:p>
          <a:p>
            <a:pPr>
              <a:lnSpc>
                <a:spcPct val="100000"/>
              </a:lnSpc>
              <a:spcAft>
                <a:spcPts val="1414"/>
              </a:spcAft>
              <a:buClr>
                <a:srgbClr val="000000"/>
              </a:buClr>
              <a:buSzPct val="45000"/>
            </a:pPr>
            <a:r>
              <a:rPr lang="de-DE" sz="2800" spc="-1" dirty="0">
                <a:solidFill>
                  <a:srgbClr val="000000"/>
                </a:solidFill>
                <a:latin typeface="Arial"/>
                <a:ea typeface="SimSun"/>
              </a:rPr>
              <a:t>1)</a:t>
            </a:r>
            <a:r>
              <a:rPr lang="de-DE" sz="2800" b="0" strike="noStrike" spc="-1" dirty="0">
                <a:solidFill>
                  <a:srgbClr val="000000"/>
                </a:solidFill>
                <a:latin typeface="Arial"/>
                <a:ea typeface="SimSun"/>
              </a:rPr>
              <a:t> Datenbasis </a:t>
            </a:r>
            <a:r>
              <a:rPr lang="de-DE" dirty="0"/>
              <a:t> (strukturierte Sammlung von Daten) </a:t>
            </a:r>
            <a:endParaRPr lang="de-DE" sz="2800" b="0" strike="noStrike" spc="-1" dirty="0">
              <a:latin typeface="Arial"/>
            </a:endParaRPr>
          </a:p>
          <a:p>
            <a:pPr>
              <a:lnSpc>
                <a:spcPct val="100000"/>
              </a:lnSpc>
              <a:spcAft>
                <a:spcPts val="1414"/>
              </a:spcAft>
              <a:buClr>
                <a:srgbClr val="000000"/>
              </a:buClr>
              <a:buSzPct val="45000"/>
            </a:pPr>
            <a:r>
              <a:rPr lang="de-DE" sz="2800" spc="-1" dirty="0">
                <a:solidFill>
                  <a:srgbClr val="000000"/>
                </a:solidFill>
                <a:latin typeface="Arial"/>
                <a:ea typeface="SimSun"/>
              </a:rPr>
              <a:t>2)</a:t>
            </a:r>
            <a:r>
              <a:rPr lang="de-DE" sz="2800" b="0" strike="noStrike" spc="-1" dirty="0">
                <a:solidFill>
                  <a:srgbClr val="000000"/>
                </a:solidFill>
                <a:latin typeface="Arial"/>
                <a:ea typeface="SimSun"/>
              </a:rPr>
              <a:t> Software (</a:t>
            </a:r>
            <a:r>
              <a:rPr lang="de-DE" dirty="0"/>
              <a:t>Verwaltung dieser Daten (Datenbankmanagementsystem)</a:t>
            </a:r>
            <a:endParaRPr lang="de-DE" sz="2800" b="0" strike="noStrike" spc="-1" dirty="0">
              <a:latin typeface="Arial"/>
            </a:endParaRPr>
          </a:p>
        </p:txBody>
      </p:sp>
    </p:spTree>
    <p:extLst>
      <p:ext uri="{BB962C8B-B14F-4D97-AF65-F5344CB8AC3E}">
        <p14:creationId xmlns:p14="http://schemas.microsoft.com/office/powerpoint/2010/main" val="3664695303"/>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entr" fill="hold" nodeType="withEffect">
                                  <p:stCondLst>
                                    <p:cond delay="0"/>
                                  </p:stCondLst>
                                  <p:childTnLst>
                                    <p:set>
                                      <p:cBhvr>
                                        <p:cTn id="6" fill="hold">
                                          <p:stCondLst>
                                            <p:cond delay="0"/>
                                          </p:stCondLst>
                                        </p:cTn>
                                        <p:tgtEl>
                                          <p:spTgt spid="505">
                                            <p:txEl>
                                              <p:charRg st="0" end="164"/>
                                            </p:txEl>
                                          </p:spTgt>
                                        </p:tgtEl>
                                        <p:attrNameLst>
                                          <p:attrName>style.visibility</p:attrName>
                                        </p:attrNameLst>
                                      </p:cBhvr>
                                      <p:to>
                                        <p:strVal val="visible"/>
                                      </p:to>
                                    </p:set>
                                    <p:animEffect transition="in" filter="fade">
                                      <p:cBhvr additive="repl">
                                        <p:cTn id="7" dur="500"/>
                                        <p:tgtEl>
                                          <p:spTgt spid="505">
                                            <p:txEl>
                                              <p:charRg st="0" end="164"/>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505">
                                            <p:txEl>
                                              <p:charRg st="164" end="164"/>
                                            </p:txEl>
                                          </p:spTgt>
                                        </p:tgtEl>
                                        <p:attrNameLst>
                                          <p:attrName>style.visibility</p:attrName>
                                        </p:attrNameLst>
                                      </p:cBhvr>
                                      <p:to>
                                        <p:strVal val="visible"/>
                                      </p:to>
                                    </p:set>
                                    <p:animEffect transition="in" filter="fade">
                                      <p:cBhvr additive="repl">
                                        <p:cTn id="12" dur="2000"/>
                                        <p:tgtEl>
                                          <p:spTgt spid="505">
                                            <p:txEl>
                                              <p:charRg st="164" end="1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C0A06-E46D-4249-A914-620430DDDFAF}"/>
              </a:ext>
            </a:extLst>
          </p:cNvPr>
          <p:cNvSpPr>
            <a:spLocks noGrp="1"/>
          </p:cNvSpPr>
          <p:nvPr>
            <p:ph type="title"/>
          </p:nvPr>
        </p:nvSpPr>
        <p:spPr/>
        <p:txBody>
          <a:bodyPr/>
          <a:lstStyle/>
          <a:p>
            <a:pPr algn="ctr"/>
            <a:r>
              <a:rPr lang="de-DE" dirty="0"/>
              <a:t>Wichtige Unterscheidung</a:t>
            </a:r>
          </a:p>
        </p:txBody>
      </p:sp>
      <p:sp>
        <p:nvSpPr>
          <p:cNvPr id="3" name="Untertitel 2">
            <a:extLst>
              <a:ext uri="{FF2B5EF4-FFF2-40B4-BE49-F238E27FC236}">
                <a16:creationId xmlns:a16="http://schemas.microsoft.com/office/drawing/2014/main" id="{B83A8305-CA22-4BFE-B8BB-05A064F60E56}"/>
              </a:ext>
            </a:extLst>
          </p:cNvPr>
          <p:cNvSpPr>
            <a:spLocks noGrp="1"/>
          </p:cNvSpPr>
          <p:nvPr>
            <p:ph type="subTitle"/>
          </p:nvPr>
        </p:nvSpPr>
        <p:spPr>
          <a:xfrm>
            <a:off x="705706" y="3972367"/>
            <a:ext cx="9072000" cy="1261800"/>
          </a:xfrm>
        </p:spPr>
        <p:txBody>
          <a:bodyPr/>
          <a:lstStyle/>
          <a:p>
            <a:pPr marL="0" indent="0">
              <a:buNone/>
            </a:pPr>
            <a:r>
              <a:rPr lang="de-DE" dirty="0">
                <a:solidFill>
                  <a:srgbClr val="FF0000"/>
                </a:solidFill>
              </a:rPr>
              <a:t>Datenbank</a:t>
            </a:r>
            <a:r>
              <a:rPr lang="de-DE" dirty="0"/>
              <a:t> (DB)</a:t>
            </a:r>
          </a:p>
          <a:p>
            <a:pPr marL="0" indent="0">
              <a:buNone/>
            </a:pPr>
            <a:r>
              <a:rPr lang="de-DE" sz="3200" dirty="0"/>
              <a:t>das sind die strukturierten Daten. Das ist der "Inhalt"</a:t>
            </a:r>
            <a:br>
              <a:rPr lang="de-DE" dirty="0"/>
            </a:br>
            <a:endParaRPr lang="de-DE" dirty="0"/>
          </a:p>
          <a:p>
            <a:pPr marL="0" indent="0">
              <a:buNone/>
            </a:pPr>
            <a:r>
              <a:rPr lang="de-DE" dirty="0">
                <a:solidFill>
                  <a:srgbClr val="FF0000"/>
                </a:solidFill>
              </a:rPr>
              <a:t>Datenbank-Managementsystem</a:t>
            </a:r>
            <a:r>
              <a:rPr lang="de-DE" dirty="0"/>
              <a:t> (DBMS)</a:t>
            </a:r>
          </a:p>
          <a:p>
            <a:pPr marL="0" indent="0">
              <a:buNone/>
            </a:pPr>
            <a:r>
              <a:rPr lang="de-DE" sz="3200" dirty="0"/>
              <a:t>ist das Programm, welche die Daten verwaltet. Das ist das "Programm“ (z.B. </a:t>
            </a:r>
            <a:r>
              <a:rPr lang="de-DE" sz="3200" dirty="0" err="1"/>
              <a:t>MariaSQL</a:t>
            </a:r>
            <a:r>
              <a:rPr lang="de-DE" sz="3200" dirty="0"/>
              <a:t>).</a:t>
            </a:r>
          </a:p>
          <a:p>
            <a:endParaRPr lang="de-DE" dirty="0"/>
          </a:p>
        </p:txBody>
      </p:sp>
    </p:spTree>
    <p:extLst>
      <p:ext uri="{BB962C8B-B14F-4D97-AF65-F5344CB8AC3E}">
        <p14:creationId xmlns:p14="http://schemas.microsoft.com/office/powerpoint/2010/main" val="47812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 name="TextShape 1"/>
          <p:cNvSpPr txBox="1"/>
          <p:nvPr/>
        </p:nvSpPr>
        <p:spPr>
          <a:xfrm>
            <a:off x="504000" y="301320"/>
            <a:ext cx="9071640" cy="1262520"/>
          </a:xfrm>
          <a:prstGeom prst="rect">
            <a:avLst/>
          </a:prstGeom>
          <a:noFill/>
          <a:ln w="12600">
            <a:noFill/>
          </a:ln>
        </p:spPr>
        <p:txBody>
          <a:bodyPr lIns="0" tIns="0" rIns="0" bIns="0" anchor="ctr" anchorCtr="1"/>
          <a:lstStyle/>
          <a:p>
            <a:pPr algn="ctr">
              <a:lnSpc>
                <a:spcPct val="100000"/>
              </a:lnSpc>
            </a:pPr>
            <a:r>
              <a:rPr lang="de-DE" sz="3200" b="0" strike="noStrike" spc="-1">
                <a:solidFill>
                  <a:srgbClr val="000000"/>
                </a:solidFill>
                <a:latin typeface="Arial"/>
                <a:ea typeface="SimSun"/>
              </a:rPr>
              <a:t>Isolierte Dateien versus zentrale Datenbasis</a:t>
            </a:r>
            <a:endParaRPr lang="de-DE" sz="3200" b="0" strike="noStrike" spc="-1">
              <a:latin typeface="Arial"/>
            </a:endParaRPr>
          </a:p>
        </p:txBody>
      </p:sp>
      <p:pic>
        <p:nvPicPr>
          <p:cNvPr id="513" name="Grafik 512"/>
          <p:cNvPicPr/>
          <p:nvPr/>
        </p:nvPicPr>
        <p:blipFill>
          <a:blip r:embed="rId3"/>
          <a:stretch/>
        </p:blipFill>
        <p:spPr>
          <a:xfrm>
            <a:off x="642600" y="1488600"/>
            <a:ext cx="9077400" cy="4631400"/>
          </a:xfrm>
          <a:prstGeom prst="rect">
            <a:avLst/>
          </a:prstGeom>
          <a:ln w="1260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 name="TextShape 1"/>
          <p:cNvSpPr txBox="1"/>
          <p:nvPr/>
        </p:nvSpPr>
        <p:spPr>
          <a:xfrm>
            <a:off x="504000" y="262080"/>
            <a:ext cx="9071640" cy="1341000"/>
          </a:xfrm>
          <a:prstGeom prst="rect">
            <a:avLst/>
          </a:prstGeom>
          <a:solidFill>
            <a:srgbClr val="FFFFFF"/>
          </a:solid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15" name="Grafik 514"/>
          <p:cNvPicPr/>
          <p:nvPr/>
        </p:nvPicPr>
        <p:blipFill>
          <a:blip r:embed="rId3"/>
          <a:stretch/>
        </p:blipFill>
        <p:spPr>
          <a:xfrm>
            <a:off x="900000" y="1980000"/>
            <a:ext cx="8460000" cy="4543560"/>
          </a:xfrm>
          <a:prstGeom prst="rect">
            <a:avLst/>
          </a:prstGeom>
          <a:ln w="12600">
            <a:noFill/>
          </a:ln>
        </p:spPr>
      </p:pic>
      <p:sp>
        <p:nvSpPr>
          <p:cNvPr id="516" name="CustomShape 2"/>
          <p:cNvSpPr/>
          <p:nvPr/>
        </p:nvSpPr>
        <p:spPr>
          <a:xfrm>
            <a:off x="720000" y="173016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517" name="CustomShape 3"/>
          <p:cNvSpPr/>
          <p:nvPr/>
        </p:nvSpPr>
        <p:spPr>
          <a:xfrm>
            <a:off x="900000" y="455148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Shape 1"/>
          <p:cNvSpPr txBox="1"/>
          <p:nvPr/>
        </p:nvSpPr>
        <p:spPr>
          <a:xfrm>
            <a:off x="504000" y="262080"/>
            <a:ext cx="9071640" cy="1341000"/>
          </a:xfrm>
          <a:prstGeom prst="rect">
            <a:avLst/>
          </a:prstGeom>
          <a:solidFill>
            <a:srgbClr val="FFFFFF"/>
          </a:solidFill>
          <a:ln w="12600">
            <a:noFill/>
          </a:ln>
        </p:spPr>
        <p:txBody>
          <a:bodyPr lIns="0" tIns="0" rIns="0" bIns="0" anchor="ctr" anchorCtr="1"/>
          <a:lstStyle/>
          <a:p>
            <a:pPr algn="ctr">
              <a:lnSpc>
                <a:spcPct val="100000"/>
              </a:lnSpc>
            </a:pPr>
            <a:r>
              <a:rPr lang="de-DE" sz="4400" b="0" strike="noStrike" spc="-1">
                <a:solidFill>
                  <a:srgbClr val="000000"/>
                </a:solidFill>
                <a:latin typeface="Arial"/>
                <a:ea typeface="SimSun"/>
              </a:rPr>
              <a:t>Drei Abstraktionsebenen eines Datenbanksystems</a:t>
            </a:r>
            <a:endParaRPr lang="de-DE" sz="4400" b="0" strike="noStrike" spc="-1">
              <a:latin typeface="Arial"/>
            </a:endParaRPr>
          </a:p>
        </p:txBody>
      </p:sp>
      <p:pic>
        <p:nvPicPr>
          <p:cNvPr id="515" name="Grafik 514"/>
          <p:cNvPicPr/>
          <p:nvPr/>
        </p:nvPicPr>
        <p:blipFill>
          <a:blip r:embed="rId3"/>
          <a:stretch/>
        </p:blipFill>
        <p:spPr>
          <a:xfrm>
            <a:off x="900000" y="1980000"/>
            <a:ext cx="8460000" cy="4543560"/>
          </a:xfrm>
          <a:prstGeom prst="rect">
            <a:avLst/>
          </a:prstGeom>
          <a:ln w="12600">
            <a:noFill/>
          </a:ln>
        </p:spPr>
      </p:pic>
      <p:sp>
        <p:nvSpPr>
          <p:cNvPr id="516" name="CustomShape 2"/>
          <p:cNvSpPr/>
          <p:nvPr/>
        </p:nvSpPr>
        <p:spPr>
          <a:xfrm>
            <a:off x="720000" y="173016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517" name="CustomShape 3"/>
          <p:cNvSpPr/>
          <p:nvPr/>
        </p:nvSpPr>
        <p:spPr>
          <a:xfrm>
            <a:off x="900000" y="4551480"/>
            <a:ext cx="8820000" cy="2160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7" name="Textfeld 6">
            <a:extLst>
              <a:ext uri="{FF2B5EF4-FFF2-40B4-BE49-F238E27FC236}">
                <a16:creationId xmlns:a16="http://schemas.microsoft.com/office/drawing/2014/main" id="{5846D023-12CE-4078-A5D0-27311B703D7E}"/>
              </a:ext>
            </a:extLst>
          </p:cNvPr>
          <p:cNvSpPr txBox="1"/>
          <p:nvPr/>
        </p:nvSpPr>
        <p:spPr>
          <a:xfrm>
            <a:off x="900000" y="5323231"/>
            <a:ext cx="8640000" cy="1200329"/>
          </a:xfrm>
          <a:prstGeom prst="rect">
            <a:avLst/>
          </a:prstGeom>
          <a:noFill/>
        </p:spPr>
        <p:txBody>
          <a:bodyPr wrap="square">
            <a:spAutoFit/>
          </a:bodyPr>
          <a:lstStyle/>
          <a:p>
            <a:pPr marL="0" marR="0">
              <a:spcBef>
                <a:spcPts val="0"/>
              </a:spcBef>
              <a:spcAft>
                <a:spcPts val="0"/>
              </a:spcAft>
            </a:pPr>
            <a:r>
              <a:rPr lang="de-DE" sz="1800" dirty="0">
                <a:effectLst/>
                <a:latin typeface="Calibri" panose="020F0502020204030204" pitchFamily="34" charset="0"/>
              </a:rPr>
              <a:t>Die </a:t>
            </a:r>
            <a:r>
              <a:rPr lang="de-DE" sz="1800" b="1" dirty="0">
                <a:effectLst/>
                <a:latin typeface="Calibri" panose="020F0502020204030204" pitchFamily="34" charset="0"/>
              </a:rPr>
              <a:t>konzeptionelle Schicht</a:t>
            </a:r>
            <a:r>
              <a:rPr lang="de-DE" sz="1800" dirty="0">
                <a:effectLst/>
                <a:latin typeface="Calibri" panose="020F0502020204030204" pitchFamily="34" charset="0"/>
              </a:rPr>
              <a:t> beschreibt die Gesamtheit aller Daten, welche innerhalb der Datenbank verwaltet werden. Dazu gehört die Festlegung von Beziehungen, Integritätsbedingungen und Operationen. Diese Schicht bildet die in der Realität existierenden Strukturen ab.</a:t>
            </a:r>
          </a:p>
        </p:txBody>
      </p:sp>
    </p:spTree>
    <p:extLst>
      <p:ext uri="{BB962C8B-B14F-4D97-AF65-F5344CB8AC3E}">
        <p14:creationId xmlns:p14="http://schemas.microsoft.com/office/powerpoint/2010/main" val="2619267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1092</Words>
  <Application>Microsoft Office PowerPoint</Application>
  <PresentationFormat>Benutzerdefiniert</PresentationFormat>
  <Paragraphs>151</Paragraphs>
  <Slides>23</Slides>
  <Notes>13</Notes>
  <HiddenSlides>0</HiddenSlides>
  <MMClips>0</MMClips>
  <ScaleCrop>false</ScaleCrop>
  <HeadingPairs>
    <vt:vector size="6" baseType="variant">
      <vt:variant>
        <vt:lpstr>Verwendete Schriftarten</vt:lpstr>
      </vt:variant>
      <vt:variant>
        <vt:i4>5</vt:i4>
      </vt:variant>
      <vt:variant>
        <vt:lpstr>Design</vt:lpstr>
      </vt:variant>
      <vt:variant>
        <vt:i4>12</vt:i4>
      </vt:variant>
      <vt:variant>
        <vt:lpstr>Folientitel</vt:lpstr>
      </vt:variant>
      <vt:variant>
        <vt:i4>23</vt:i4>
      </vt:variant>
    </vt:vector>
  </HeadingPairs>
  <TitlesOfParts>
    <vt:vector size="40" baseType="lpstr">
      <vt:lpstr>Arial</vt:lpstr>
      <vt:lpstr>Calibri</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Wichtige Unterscheidung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Lernen: Drei-Schichten-Architektur eines Datenbanksystems</vt:lpstr>
      <vt:lpstr>Datenunabhängigkeit: zwei Aspekte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Datenbanken</dc:title>
  <dc:subject/>
  <dc:creator>Gunnar Johannesmeyer</dc:creator>
  <dc:description/>
  <cp:lastModifiedBy>Gunnar Johannesmeyer</cp:lastModifiedBy>
  <cp:revision>41</cp:revision>
  <dcterms:created xsi:type="dcterms:W3CDTF">2010-10-19T07:11:36Z</dcterms:created>
  <dcterms:modified xsi:type="dcterms:W3CDTF">2021-01-10T16:44:40Z</dcterms:modified>
  <dc:language>de-DE</dc:language>
</cp:coreProperties>
</file>