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7" r:id="rId4"/>
    <p:sldId id="293" r:id="rId5"/>
    <p:sldId id="257" r:id="rId6"/>
    <p:sldId id="294" r:id="rId7"/>
    <p:sldId id="279" r:id="rId8"/>
    <p:sldId id="295" r:id="rId9"/>
    <p:sldId id="280" r:id="rId10"/>
    <p:sldId id="265" r:id="rId11"/>
    <p:sldId id="297" r:id="rId12"/>
    <p:sldId id="281" r:id="rId13"/>
    <p:sldId id="296" r:id="rId14"/>
    <p:sldId id="282" r:id="rId15"/>
    <p:sldId id="283" r:id="rId16"/>
    <p:sldId id="302" r:id="rId17"/>
    <p:sldId id="266" r:id="rId18"/>
    <p:sldId id="298" r:id="rId19"/>
    <p:sldId id="284" r:id="rId20"/>
    <p:sldId id="285" r:id="rId21"/>
    <p:sldId id="268" r:id="rId22"/>
    <p:sldId id="299" r:id="rId23"/>
    <p:sldId id="286" r:id="rId24"/>
    <p:sldId id="288" r:id="rId25"/>
    <p:sldId id="289" r:id="rId26"/>
    <p:sldId id="270" r:id="rId27"/>
    <p:sldId id="303" r:id="rId28"/>
    <p:sldId id="300" r:id="rId29"/>
    <p:sldId id="290" r:id="rId30"/>
    <p:sldId id="291" r:id="rId31"/>
    <p:sldId id="292" r:id="rId32"/>
    <p:sldId id="272" r:id="rId33"/>
    <p:sldId id="301" r:id="rId3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8"/>
    <p:restoredTop sz="94629"/>
  </p:normalViewPr>
  <p:slideViewPr>
    <p:cSldViewPr snapToGrid="0" snapToObjects="1">
      <p:cViewPr varScale="1">
        <p:scale>
          <a:sx n="136" d="100"/>
          <a:sy n="136" d="100"/>
        </p:scale>
        <p:origin x="27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09AF-3293-A14E-A686-9A6861BE962B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BD51-F639-6543-B92E-F6AC3893CE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4E64-E117-D341-90F5-A6346A4FDD08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15AB-3DED-2147-81F1-8F67675AC5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E54B-E83E-4149-A96D-D3FB319844F9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81D4-A792-A044-91FD-13759035D1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822A-46BC-E643-A22F-92A160CB5545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4267-15A7-0445-AE0E-9454BE28E4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A919-F404-8040-89BC-B5D02571C1F1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0B82-0867-9042-970A-64CFD4E887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2A6C-F535-7342-8810-BE87E9AD52E7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96AF-4237-8A4C-B47D-1DF48A66BB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4F6C-0733-FB43-B36E-7582557B8D89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11D7-AEB5-6943-8703-62F5252B8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3F08-9B78-7E4F-BDFA-BF5301D7BCA6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B968-6DE2-BF45-929C-091F0BA33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A865-6792-1A4A-BDED-E5ABE774CB0F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BF54-E4E7-7F49-BFA9-6E92F89470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7D85-7763-C64D-9990-0A92FF4B3BD2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334A-420A-B245-A1A3-AC84E00FF3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BA3C-DDA2-D049-8E67-414589139CB2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9C1A-1DB4-B44D-83B7-22063DC1EE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5E723E-8FD1-2F4F-9F1C-14BA4055494C}" type="datetime1">
              <a:rPr lang="de-DE"/>
              <a:pPr>
                <a:defRPr/>
              </a:pPr>
              <a:t>04.03.2026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441EF-E3B2-9F46-9362-FCE0C1E258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7427913" y="6637338"/>
            <a:ext cx="18049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rPr>
              <a:t>www.informatikzentrale.de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SELECT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latin typeface="+mj-lt"/>
                <a:ea typeface="+mj-ea"/>
                <a:cs typeface="+mj-cs"/>
              </a:rPr>
              <a:t>2. </a:t>
            </a:r>
            <a:r>
              <a:rPr lang="de-DE" sz="4400">
                <a:latin typeface="+mn-lt"/>
                <a:ea typeface="+mn-ea"/>
                <a:cs typeface="+mn-cs"/>
              </a:rPr>
              <a:t>Einzelne Attribute anzeigen</a:t>
            </a: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Lasse dir anzeigen:</a:t>
            </a:r>
          </a:p>
          <a:p>
            <a:pPr>
              <a:buFontTx/>
              <a:buChar char="-"/>
            </a:pPr>
            <a:r>
              <a:rPr lang="de-DE" dirty="0"/>
              <a:t>Alle Datensätze, aber nur das Attribut film</a:t>
            </a:r>
          </a:p>
          <a:p>
            <a:pPr>
              <a:buFontTx/>
              <a:buChar char="-"/>
            </a:pPr>
            <a:r>
              <a:rPr lang="de-DE" dirty="0"/>
              <a:t>Alle Datensätze, aber nur die Attribute film, </a:t>
            </a:r>
            <a:r>
              <a:rPr lang="de-DE" dirty="0" err="1"/>
              <a:t>regisseur</a:t>
            </a:r>
            <a:r>
              <a:rPr lang="de-DE" dirty="0"/>
              <a:t> und </a:t>
            </a:r>
            <a:r>
              <a:rPr lang="de-DE" dirty="0" err="1"/>
              <a:t>laenge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Alle Datensätze, aber nur die Attribute </a:t>
            </a:r>
            <a:r>
              <a:rPr lang="de-DE" dirty="0" err="1"/>
              <a:t>id</a:t>
            </a:r>
            <a:r>
              <a:rPr lang="de-DE" dirty="0"/>
              <a:t>, film, </a:t>
            </a:r>
            <a:r>
              <a:rPr lang="de-DE" dirty="0" err="1"/>
              <a:t>nummer</a:t>
            </a:r>
            <a:r>
              <a:rPr lang="de-DE" dirty="0"/>
              <a:t>, </a:t>
            </a:r>
            <a:r>
              <a:rPr lang="de-DE" dirty="0" err="1"/>
              <a:t>laenge</a:t>
            </a:r>
            <a:r>
              <a:rPr lang="de-DE" dirty="0"/>
              <a:t>, </a:t>
            </a:r>
            <a:r>
              <a:rPr lang="de-DE" dirty="0" err="1"/>
              <a:t>regisseur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89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3 Einschränkungen mit WHERE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56707"/>
            <a:ext cx="864716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800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'Angst'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123284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8D27D9-00DB-1B48-9FA8-622BF81D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7512"/>
            <a:ext cx="8020499" cy="68791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B930FF-014A-A54B-8385-5E597A2B2C41}"/>
              </a:ext>
            </a:extLst>
          </p:cNvPr>
          <p:cNvSpPr txBox="1"/>
          <p:nvPr/>
        </p:nvSpPr>
        <p:spPr>
          <a:xfrm>
            <a:off x="1143759" y="4206432"/>
            <a:ext cx="66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film = 'Angst' </a:t>
            </a: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de-DE"/>
              <a:t> nur Datensätze anzeigen,</a:t>
            </a:r>
          </a:p>
          <a:p>
            <a:r>
              <a:rPr lang="de-DE"/>
              <a:t>wo Attribut "film" den genau den Wert "Angst" hat.</a:t>
            </a:r>
          </a:p>
        </p:txBody>
      </p:sp>
    </p:spTree>
    <p:extLst>
      <p:ext uri="{BB962C8B-B14F-4D97-AF65-F5344CB8AC3E}">
        <p14:creationId xmlns:p14="http://schemas.microsoft.com/office/powerpoint/2010/main" val="220146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3 Einschränkungen mit WHERE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56707"/>
            <a:ext cx="864716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800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sz="28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&gt;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90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123284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B930FF-014A-A54B-8385-5E597A2B2C41}"/>
              </a:ext>
            </a:extLst>
          </p:cNvPr>
          <p:cNvSpPr txBox="1"/>
          <p:nvPr/>
        </p:nvSpPr>
        <p:spPr>
          <a:xfrm>
            <a:off x="1143759" y="4206432"/>
            <a:ext cx="66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90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de-DE" dirty="0"/>
              <a:t> nur Datensätze anzeigen,</a:t>
            </a:r>
          </a:p>
          <a:p>
            <a:r>
              <a:rPr lang="de-DE" dirty="0"/>
              <a:t>wo Attribut "</a:t>
            </a:r>
            <a:r>
              <a:rPr lang="de-DE" dirty="0" err="1"/>
              <a:t>laenge</a:t>
            </a:r>
            <a:r>
              <a:rPr lang="de-DE" dirty="0"/>
              <a:t>" einen Wert größer 90 hat.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8E86EE-50DC-7840-8502-A03A01A0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5" y="4996236"/>
            <a:ext cx="8345275" cy="18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3 Einschränkungen mit WHERE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5" y="1340290"/>
            <a:ext cx="8647166" cy="1483511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attribut = '[wert]'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nur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an, in denen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attribut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den angegebenen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Wert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hat.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3102066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'Angst'</a:t>
            </a:r>
          </a:p>
          <a:p>
            <a:r>
              <a:rPr lang="de-DE" dirty="0"/>
              <a:t>zeigt nur die </a:t>
            </a:r>
            <a:r>
              <a:rPr lang="de-DE" sz="2000" dirty="0">
                <a:latin typeface="+mn-lt"/>
              </a:rPr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  <a:r>
              <a:rPr lang="de-DE" dirty="0"/>
              <a:t> den Wert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'Angst'</a:t>
            </a:r>
            <a:r>
              <a:rPr lang="de-DE" dirty="0"/>
              <a:t> hat.</a:t>
            </a:r>
            <a:endParaRPr lang="de-DE" dirty="0">
              <a:solidFill>
                <a:srgbClr val="0070C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2878203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620AF-4497-2646-AE1E-8C518EAD0C06}"/>
              </a:ext>
            </a:extLst>
          </p:cNvPr>
          <p:cNvSpPr txBox="1"/>
          <p:nvPr/>
        </p:nvSpPr>
        <p:spPr>
          <a:xfrm>
            <a:off x="-71918" y="6201216"/>
            <a:ext cx="9020710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Achtung:</a:t>
            </a:r>
          </a:p>
          <a:p>
            <a:pPr algn="ctr"/>
            <a:r>
              <a:rPr lang="de-DE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filme WHERE </a:t>
            </a:r>
            <a:r>
              <a:rPr lang="de-DE" sz="14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'Angst' </a:t>
            </a:r>
            <a:r>
              <a:rPr lang="de-D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funktioniert nicht, da es kein Attribut </a:t>
            </a:r>
            <a:r>
              <a:rPr lang="de-DE" sz="14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gibt!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8D27D9-00DB-1B48-9FA8-622BF81D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57035"/>
            <a:ext cx="6515100" cy="558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2C60A6C-199B-FC46-B53C-8569BE385EF2}"/>
              </a:ext>
            </a:extLst>
          </p:cNvPr>
          <p:cNvSpPr txBox="1"/>
          <p:nvPr/>
        </p:nvSpPr>
        <p:spPr>
          <a:xfrm>
            <a:off x="4321995" y="5122190"/>
            <a:ext cx="4626796" cy="923330"/>
          </a:xfrm>
          <a:prstGeom prst="rect">
            <a:avLst/>
          </a:prstGeom>
          <a:noFill/>
          <a:ln w="28575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solidFill>
                  <a:srgbClr val="008000"/>
                </a:solidFill>
              </a:rPr>
              <a:t>Welche Datensätze will ich sehen?</a:t>
            </a:r>
          </a:p>
          <a:p>
            <a:pPr algn="ctr"/>
            <a:r>
              <a:rPr lang="de-DE" b="1">
                <a:solidFill>
                  <a:srgbClr val="008000"/>
                </a:solidFill>
              </a:rPr>
              <a:t>=</a:t>
            </a:r>
          </a:p>
          <a:p>
            <a:pPr algn="ctr"/>
            <a:r>
              <a:rPr lang="de-DE" b="1">
                <a:solidFill>
                  <a:srgbClr val="008000"/>
                </a:solidFill>
              </a:rPr>
              <a:t>"vertikale" Einschränkung</a:t>
            </a:r>
          </a:p>
        </p:txBody>
      </p:sp>
    </p:spTree>
    <p:extLst>
      <p:ext uri="{BB962C8B-B14F-4D97-AF65-F5344CB8AC3E}">
        <p14:creationId xmlns:p14="http://schemas.microsoft.com/office/powerpoint/2010/main" val="260999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3 Einschränkungen mit WHERE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5" y="1340290"/>
            <a:ext cx="8647166" cy="1483511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attribut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&lt;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&gt;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&lt;=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&gt;=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!=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</a:t>
            </a:r>
            <a:r>
              <a:rPr lang="de-DE" sz="2000" b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zahl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nur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an, in denen </a:t>
            </a:r>
            <a:r>
              <a:rPr lang="de-DE" sz="200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attribut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einen Wert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kleiner, größer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...der </a:t>
            </a:r>
            <a:r>
              <a:rPr lang="de-DE" sz="200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angegebenen Zahl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hat.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3102066"/>
            <a:ext cx="864716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urier New" pitchFamily="-1" charset="0"/>
                <a:ea typeface="Courier New" pitchFamily="-1" charset="0"/>
                <a:cs typeface="Courier New" pitchFamily="-1" charset="0"/>
              </a:rPr>
              <a:t>&gt;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90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-- oder</a:t>
            </a:r>
          </a:p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urier New" pitchFamily="-1" charset="0"/>
                <a:ea typeface="Courier New" pitchFamily="-1" charset="0"/>
                <a:cs typeface="Courier New" pitchFamily="-1" charset="0"/>
              </a:rPr>
              <a:t>&gt;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'90'</a:t>
            </a:r>
          </a:p>
          <a:p>
            <a:endParaRPr lang="de-DE" dirty="0"/>
          </a:p>
          <a:p>
            <a:r>
              <a:rPr lang="de-DE" dirty="0"/>
              <a:t>zeigt nur die </a:t>
            </a:r>
            <a:r>
              <a:rPr lang="de-DE" sz="2000" dirty="0">
                <a:latin typeface="+mn-lt"/>
              </a:rPr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dirty="0"/>
              <a:t> einen Wert </a:t>
            </a:r>
            <a:r>
              <a:rPr lang="de-DE" dirty="0">
                <a:highlight>
                  <a:srgbClr val="FFFF00"/>
                </a:highlight>
              </a:rPr>
              <a:t>größer</a:t>
            </a:r>
            <a:r>
              <a:rPr lang="de-DE" dirty="0"/>
              <a:t> als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90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hat.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2878203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5EF130-3619-5B4A-89A8-2C4DD908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75" y="5304461"/>
            <a:ext cx="6489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3 Mögliche Vergleichsoperatoren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772999-511D-B948-BF52-99141C09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80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&gt;		größer</a:t>
            </a:r>
          </a:p>
          <a:p>
            <a:pPr marL="0" indent="0">
              <a:buNone/>
            </a:pPr>
            <a:r>
              <a:rPr lang="de-DE" dirty="0"/>
              <a:t>&lt;		kleiner</a:t>
            </a:r>
          </a:p>
          <a:p>
            <a:pPr marL="0" indent="0">
              <a:buNone/>
            </a:pPr>
            <a:r>
              <a:rPr lang="de-DE" dirty="0"/>
              <a:t>&gt;=		größer oder gleich</a:t>
            </a:r>
          </a:p>
          <a:p>
            <a:pPr marL="0" indent="0">
              <a:buNone/>
            </a:pPr>
            <a:r>
              <a:rPr lang="de-DE"/>
              <a:t>&lt;=		kleiner oder gleich</a:t>
            </a:r>
          </a:p>
          <a:p>
            <a:pPr marL="0" indent="0">
              <a:buNone/>
            </a:pPr>
            <a:r>
              <a:rPr lang="de-DE" dirty="0"/>
              <a:t>!=		ungleich</a:t>
            </a:r>
          </a:p>
          <a:p>
            <a:pPr marL="0" indent="0">
              <a:buNone/>
            </a:pPr>
            <a:r>
              <a:rPr lang="de-DE" dirty="0"/>
              <a:t>=		gleich</a:t>
            </a:r>
            <a:r>
              <a:rPr lang="de-DE" baseline="30000" dirty="0"/>
              <a:t>1)</a:t>
            </a:r>
          </a:p>
          <a:p>
            <a:pPr marL="0" indent="0">
              <a:buNone/>
            </a:pPr>
            <a:endParaRPr lang="de-DE" baseline="30000" dirty="0"/>
          </a:p>
          <a:p>
            <a:pPr marL="0" indent="0">
              <a:buNone/>
            </a:pPr>
            <a:endParaRPr lang="de-DE" baseline="30000" dirty="0"/>
          </a:p>
          <a:p>
            <a:pPr marL="0" indent="0">
              <a:buNone/>
            </a:pPr>
            <a:r>
              <a:rPr lang="de-DE" sz="2000" baseline="30000" dirty="0"/>
              <a:t>1) </a:t>
            </a:r>
            <a:r>
              <a:rPr lang="de-DE" sz="2000" dirty="0"/>
              <a:t>Achtung: In der Programmierung wird Prüfung auf Gleichheit in der Regel mit doppelten Gleichzeichen durchgeführt, z.B. :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(a == 13) {…}</a:t>
            </a:r>
          </a:p>
        </p:txBody>
      </p:sp>
    </p:spTree>
    <p:extLst>
      <p:ext uri="{BB962C8B-B14F-4D97-AF65-F5344CB8AC3E}">
        <p14:creationId xmlns:p14="http://schemas.microsoft.com/office/powerpoint/2010/main" val="313234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3 Hochkomma mit </a:t>
            </a:r>
            <a:r>
              <a:rPr lang="de-DE" dirty="0" err="1">
                <a:ea typeface="ＭＳ Ｐゴシック" pitchFamily="-1" charset="-128"/>
                <a:cs typeface="ＭＳ Ｐゴシック" pitchFamily="-1" charset="-128"/>
              </a:rPr>
              <a:t>Shift</a:t>
            </a:r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 + #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69841" t="46720" r="1111" b="7425"/>
          <a:stretch/>
        </p:blipFill>
        <p:spPr>
          <a:xfrm>
            <a:off x="2191657" y="1417638"/>
            <a:ext cx="5312230" cy="47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1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latin typeface="+mj-lt"/>
                <a:ea typeface="+mj-ea"/>
                <a:cs typeface="+mj-cs"/>
              </a:rPr>
              <a:t>3 </a:t>
            </a:r>
            <a:r>
              <a:rPr lang="de-DE" sz="4400">
                <a:latin typeface="+mn-lt"/>
                <a:ea typeface="+mn-ea"/>
                <a:cs typeface="+mn-cs"/>
              </a:rPr>
              <a:t>Einschränkung mit WHERE</a:t>
            </a: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Lasse dir anzeigen:</a:t>
            </a:r>
          </a:p>
          <a:p>
            <a:pPr>
              <a:buFontTx/>
              <a:buChar char="-"/>
            </a:pPr>
            <a:r>
              <a:rPr lang="de-DE" dirty="0"/>
              <a:t>alle Filme, deren Regisseur Quentin Tarantino ist;</a:t>
            </a:r>
          </a:p>
          <a:p>
            <a:pPr>
              <a:buFontTx/>
              <a:buChar char="-"/>
            </a:pPr>
            <a:r>
              <a:rPr lang="de-DE" dirty="0"/>
              <a:t>den Film "Angriff auf Rom";</a:t>
            </a:r>
          </a:p>
          <a:p>
            <a:pPr>
              <a:buFontTx/>
              <a:buChar char="-"/>
            </a:pPr>
            <a:r>
              <a:rPr lang="de-DE" dirty="0"/>
              <a:t>alle Filme, deren </a:t>
            </a:r>
            <a:r>
              <a:rPr lang="de-DE" dirty="0" err="1"/>
              <a:t>nummer</a:t>
            </a:r>
            <a:r>
              <a:rPr lang="de-DE" dirty="0"/>
              <a:t> einstellig ist;</a:t>
            </a:r>
          </a:p>
          <a:p>
            <a:pPr>
              <a:buFontTx/>
              <a:buChar char="-"/>
            </a:pPr>
            <a:r>
              <a:rPr lang="de-DE" dirty="0"/>
              <a:t>alle Filme, die länger als zwei Stunden sind.</a:t>
            </a:r>
          </a:p>
        </p:txBody>
      </p:sp>
    </p:spTree>
    <p:extLst>
      <p:ext uri="{BB962C8B-B14F-4D97-AF65-F5344CB8AC3E}">
        <p14:creationId xmlns:p14="http://schemas.microsoft.com/office/powerpoint/2010/main" val="410808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4 Platzhalter mit LIKE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56707"/>
            <a:ext cx="864716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800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sz="28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LIKE 'Steven%'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123284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B930FF-014A-A54B-8385-5E597A2B2C41}"/>
              </a:ext>
            </a:extLst>
          </p:cNvPr>
          <p:cNvSpPr txBox="1"/>
          <p:nvPr/>
        </p:nvSpPr>
        <p:spPr>
          <a:xfrm>
            <a:off x="1143759" y="4206432"/>
            <a:ext cx="66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regisseur LIKE 'Steven%' </a:t>
            </a: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de-DE"/>
              <a:t> Wert in regisseur muss mit "Steven" beginnen + beliebige Zeichenfolge (%)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A6A7CF-9AE6-864C-A097-115F3B3E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4" y="4963429"/>
            <a:ext cx="8495857" cy="13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4 Platzhalter mit LIKE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4" y="1340290"/>
            <a:ext cx="8842375" cy="1483511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attribut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LIKE </a:t>
            </a:r>
            <a:r>
              <a:rPr lang="de-DE" sz="2000" b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'%wert'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an, in denen </a:t>
            </a:r>
            <a:r>
              <a:rPr lang="de-DE" sz="200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attribut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einen Wert wie </a:t>
            </a:r>
            <a:r>
              <a:rPr lang="de-DE" sz="2000" b="1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'%wert'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hat (% steht für beliebige Zeichen: nichts, 1 Zeichen, mehrere Zeichen).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3102066"/>
            <a:ext cx="8647166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LIKE 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'Steven%'</a:t>
            </a: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regisseur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/>
              <a:t>einen Wert hat, der Steven% entspricht (findet z.B. "Steven", "</a:t>
            </a:r>
            <a:r>
              <a:rPr lang="de-DE" dirty="0" err="1"/>
              <a:t>StevenX</a:t>
            </a:r>
            <a:r>
              <a:rPr lang="de-DE" dirty="0"/>
              <a:t>", "Steven    ", "Steven Metz", "Steven Spielberg")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2878203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A6A7CF-9AE6-864C-A097-115F3B3E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18" y="4834034"/>
            <a:ext cx="6083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198885"/>
            <a:ext cx="7772400" cy="736064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SELECT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74661" y="934949"/>
            <a:ext cx="8589195" cy="17363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Filme-Datenbank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69C71D-8D83-4F4B-9E28-577B8EDD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22" y="2228025"/>
            <a:ext cx="7299272" cy="30772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6DB31DB-E2D7-74BF-F19B-2790CCAD400B}"/>
              </a:ext>
            </a:extLst>
          </p:cNvPr>
          <p:cNvSpPr txBox="1"/>
          <p:nvPr/>
        </p:nvSpPr>
        <p:spPr>
          <a:xfrm>
            <a:off x="5430130" y="1347847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Beachte: In den Screenshot steht der alte Bezeichner </a:t>
            </a:r>
            <a:r>
              <a:rPr lang="de-DE" sz="1200" dirty="0" err="1"/>
              <a:t>laenge_minuten</a:t>
            </a:r>
            <a:r>
              <a:rPr lang="de-DE" sz="1200" dirty="0"/>
              <a:t> statt nur </a:t>
            </a:r>
            <a:r>
              <a:rPr lang="de-DE" sz="1200" dirty="0" err="1"/>
              <a:t>laenge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9134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4 Platzhalter mit LIKE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42722" y="1417638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LIKE 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'A%'</a:t>
            </a: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 </a:t>
            </a:r>
            <a:r>
              <a:rPr lang="de-DE" dirty="0"/>
              <a:t>einen Wert hat, der A% entspricht.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72266" y="1193775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6DB0E6-77B9-0849-BB53-E4D1AF5B6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769045"/>
            <a:ext cx="6515100" cy="965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CB6366E-B17E-B64C-A075-D0957CF3BFFF}"/>
              </a:ext>
            </a:extLst>
          </p:cNvPr>
          <p:cNvSpPr/>
          <p:nvPr/>
        </p:nvSpPr>
        <p:spPr>
          <a:xfrm>
            <a:off x="342722" y="4179674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LIKE 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'%o%'</a:t>
            </a: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 </a:t>
            </a:r>
            <a:r>
              <a:rPr lang="de-DE" dirty="0"/>
              <a:t>einen Wert hat, in dem irgendwo ein "o" steht.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27D477-C5EB-C24E-9C41-64D8C06970B4}"/>
              </a:ext>
            </a:extLst>
          </p:cNvPr>
          <p:cNvSpPr txBox="1"/>
          <p:nvPr/>
        </p:nvSpPr>
        <p:spPr>
          <a:xfrm>
            <a:off x="272266" y="3955811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858E61-7FB0-D547-93BF-455329AA7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5410780"/>
            <a:ext cx="7454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5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latin typeface="+mj-lt"/>
                <a:ea typeface="+mj-ea"/>
                <a:cs typeface="+mj-cs"/>
              </a:rPr>
              <a:t>4 Platzhalter mit LIKE %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Lasse dir anzeigen:</a:t>
            </a:r>
          </a:p>
          <a:p>
            <a:pPr marL="0" indent="0">
              <a:buNone/>
            </a:pPr>
            <a:r>
              <a:rPr lang="de-DE" sz="2800" dirty="0"/>
              <a:t>Alle Filme, die mit dem Buchstaben "d" beginnen.</a:t>
            </a:r>
          </a:p>
          <a:p>
            <a:pPr marL="0" indent="0">
              <a:buNone/>
            </a:pPr>
            <a:r>
              <a:rPr lang="de-DE" sz="2800" dirty="0"/>
              <a:t>Alle Filme, bei denen der Name des Regisseurs mit "</a:t>
            </a:r>
            <a:r>
              <a:rPr lang="de-DE" sz="2800" dirty="0" err="1"/>
              <a:t>berg</a:t>
            </a:r>
            <a:r>
              <a:rPr lang="de-DE" sz="2800" dirty="0"/>
              <a:t>" endet.</a:t>
            </a:r>
          </a:p>
          <a:p>
            <a:pPr marL="0" indent="0">
              <a:buNone/>
            </a:pPr>
            <a:r>
              <a:rPr lang="de-DE" sz="2800" dirty="0"/>
              <a:t>Alle Filme, bei denen der Name des Regisseurs ein "u" beinhaltet.</a:t>
            </a:r>
          </a:p>
          <a:p>
            <a:pPr marL="0" indent="0">
              <a:buNone/>
            </a:pPr>
            <a:r>
              <a:rPr lang="de-DE" sz="2800" dirty="0"/>
              <a:t>Alle Filme, in denen das Wort "Sibirien" vorkommt.</a:t>
            </a:r>
          </a:p>
          <a:p>
            <a:pPr marL="0" indent="0">
              <a:buNone/>
            </a:pPr>
            <a:r>
              <a:rPr lang="de-DE" sz="2800" dirty="0"/>
              <a:t>Alle Teile von "Das große Rennen"</a:t>
            </a:r>
          </a:p>
          <a:p>
            <a:pPr marL="0" indent="0">
              <a:buNone/>
            </a:pPr>
            <a:r>
              <a:rPr lang="de-DE" sz="2800" dirty="0"/>
              <a:t>Alle Filme, die mit "m" beginnen und mit "e" enden.</a:t>
            </a:r>
          </a:p>
        </p:txBody>
      </p:sp>
    </p:spTree>
    <p:extLst>
      <p:ext uri="{BB962C8B-B14F-4D97-AF65-F5344CB8AC3E}">
        <p14:creationId xmlns:p14="http://schemas.microsoft.com/office/powerpoint/2010/main" val="369396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5 Verknüpfung mit OR und AND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56707"/>
            <a:ext cx="864716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800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sz="28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'Steven Spielberg' </a:t>
            </a:r>
          </a:p>
          <a:p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AND</a:t>
            </a:r>
          </a:p>
          <a:p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film = 'Angst'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123284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B930FF-014A-A54B-8385-5E597A2B2C41}"/>
              </a:ext>
            </a:extLst>
          </p:cNvPr>
          <p:cNvSpPr txBox="1"/>
          <p:nvPr/>
        </p:nvSpPr>
        <p:spPr>
          <a:xfrm>
            <a:off x="341525" y="4206432"/>
            <a:ext cx="860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 = 'Steven Spielberg' AND film = 'Angst'</a:t>
            </a:r>
          </a:p>
          <a:p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de-DE"/>
              <a:t> 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regisseur</a:t>
            </a:r>
            <a:r>
              <a:rPr lang="de-DE"/>
              <a:t> muss "Steven Spielberg" sein </a:t>
            </a:r>
            <a:r>
              <a:rPr lang="de-DE">
                <a:highlight>
                  <a:srgbClr val="FFFF00"/>
                </a:highlight>
              </a:rPr>
              <a:t>und</a:t>
            </a:r>
            <a:r>
              <a:rPr lang="de-DE"/>
              <a:t> 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  <a:r>
              <a:rPr lang="de-DE"/>
              <a:t> muss "Angst" heißen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D6244A-589A-294E-B4E4-F9A3E917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9" y="4947577"/>
            <a:ext cx="8694808" cy="7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84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5 </a:t>
            </a:r>
            <a:r>
              <a:rPr lang="de-DE"/>
              <a:t>Verknüpfung mit OR und AND</a:t>
            </a:r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6" y="919050"/>
            <a:ext cx="8647166" cy="267690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pPr eaLnBrk="1" hangingPunct="1"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attribut1 = '[wert1]'</a:t>
            </a:r>
          </a:p>
          <a:p>
            <a:pPr eaLnBrk="1" hangingPunct="1">
              <a:buNone/>
            </a:pP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AND</a:t>
            </a:r>
          </a:p>
          <a:p>
            <a:pPr eaLnBrk="1" hangingPunct="1"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attribut2 = '[wert2]'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an, in denen 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attribut1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den Wert [wert1] hat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und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attribut2 den Wert [wert2]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4136352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'Steven Spielberg'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film = 'Angst'</a:t>
            </a: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den Wert 'Steven Spielberg' </a:t>
            </a:r>
            <a:r>
              <a:rPr lang="de-DE" dirty="0">
                <a:solidFill>
                  <a:srgbClr val="FF0000"/>
                </a:solidFill>
              </a:rPr>
              <a:t>und</a:t>
            </a:r>
            <a:r>
              <a:rPr lang="de-DE" dirty="0"/>
              <a:t> das Attribut 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  <a:r>
              <a:rPr lang="de-DE" dirty="0">
                <a:solidFill>
                  <a:srgbClr val="0070C0"/>
                </a:solidFill>
              </a:rPr>
              <a:t> den Wert 'Angst' </a:t>
            </a:r>
            <a:r>
              <a:rPr lang="de-DE" dirty="0"/>
              <a:t>hat.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10620" y="3883600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A140B2-06C6-494D-A9B4-F302CEAE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34" y="6046913"/>
            <a:ext cx="6438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5 </a:t>
            </a:r>
            <a:r>
              <a:rPr lang="de-DE"/>
              <a:t>Verknüpfung mit OR und AND</a:t>
            </a:r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6" y="919050"/>
            <a:ext cx="8647166" cy="267690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pPr eaLnBrk="1" hangingPunct="1"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attribut1 = '[wert1]'</a:t>
            </a:r>
          </a:p>
          <a:p>
            <a:pPr eaLnBrk="1" hangingPunct="1">
              <a:buNone/>
            </a:pP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OR</a:t>
            </a:r>
          </a:p>
          <a:p>
            <a:pPr eaLnBrk="1" hangingPunct="1"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attribut2 = '[wert2]'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an, in denen 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attribut1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den Wert [wert1] hat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ODER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 attribut2 den Wert [wert2]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6" y="3941143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'Steven Spielberg'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'Cohen'</a:t>
            </a: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an, in denen das Attribut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den Wert 'Steven Spielberg' </a:t>
            </a:r>
            <a:r>
              <a:rPr lang="de-DE" dirty="0">
                <a:solidFill>
                  <a:srgbClr val="FF0000"/>
                </a:solidFill>
              </a:rPr>
              <a:t>oder</a:t>
            </a:r>
            <a:r>
              <a:rPr lang="de-DE" dirty="0"/>
              <a:t> das Attribut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den Wert 'Cohen' </a:t>
            </a:r>
            <a:r>
              <a:rPr lang="de-DE" dirty="0"/>
              <a:t>hat.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10621" y="3688391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29454F-2C2E-5B4A-87AB-B84FAB2F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49" y="5350410"/>
            <a:ext cx="67691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9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5 </a:t>
            </a:r>
            <a:r>
              <a:rPr lang="de-DE"/>
              <a:t>Verknüpfung mit OR und AND</a:t>
            </a:r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496832" y="2934276"/>
            <a:ext cx="864716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 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'Steven Spielberg'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'Cohen'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405827" y="268152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4ACC1B-7F39-1048-ADFA-C6C3251356CB}"/>
              </a:ext>
            </a:extLst>
          </p:cNvPr>
          <p:cNvSpPr txBox="1"/>
          <p:nvPr/>
        </p:nvSpPr>
        <p:spPr>
          <a:xfrm>
            <a:off x="1803787" y="1143000"/>
            <a:ext cx="522450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/>
              <a:t>Achtung:</a:t>
            </a:r>
          </a:p>
          <a:p>
            <a:r>
              <a:rPr lang="de-DE" sz="3600"/>
              <a:t>Nur EIN </a:t>
            </a:r>
            <a:r>
              <a:rPr lang="de-DE" sz="3600" b="1">
                <a:latin typeface="Courier New"/>
                <a:cs typeface="Courier New"/>
              </a:rPr>
              <a:t>WHERE </a:t>
            </a:r>
            <a:r>
              <a:rPr lang="de-DE" sz="3600"/>
              <a:t>möglich!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47A91F-5962-5947-BC7F-81FEFCC7E088}"/>
              </a:ext>
            </a:extLst>
          </p:cNvPr>
          <p:cNvSpPr/>
          <p:nvPr/>
        </p:nvSpPr>
        <p:spPr>
          <a:xfrm>
            <a:off x="496832" y="5069277"/>
            <a:ext cx="864716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Courier New" pitchFamily="-1" charset="0"/>
                <a:cs typeface="Courier New" pitchFamily="-1" charset="0"/>
              </a:rPr>
              <a:t>WHERE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'Steven Spielberg'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</a:t>
            </a:r>
            <a:endParaRPr lang="de-DE" b="1" dirty="0">
              <a:solidFill>
                <a:srgbClr val="0070C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Font typeface="Arial" pitchFamily="-1" charset="0"/>
              <a:buNone/>
            </a:pPr>
            <a:r>
              <a:rPr lang="de-DE" sz="2000" b="1" strike="sngStrike" dirty="0">
                <a:solidFill>
                  <a:schemeClr val="accent2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										#FALSCH!</a:t>
            </a:r>
            <a:endParaRPr lang="de-DE" sz="2000" b="1" strike="sngStrike" dirty="0">
              <a:solidFill>
                <a:schemeClr val="accent2">
                  <a:lumMod val="7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'Cohen'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E3CCA9-D812-234C-9795-233078C3D193}"/>
              </a:ext>
            </a:extLst>
          </p:cNvPr>
          <p:cNvSpPr txBox="1"/>
          <p:nvPr/>
        </p:nvSpPr>
        <p:spPr>
          <a:xfrm>
            <a:off x="405827" y="4816525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29278A-3AD7-8244-87FD-B8800492E907}"/>
              </a:ext>
            </a:extLst>
          </p:cNvPr>
          <p:cNvSpPr txBox="1"/>
          <p:nvPr/>
        </p:nvSpPr>
        <p:spPr>
          <a:xfrm>
            <a:off x="3670370" y="4493360"/>
            <a:ext cx="1484574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 b="1">
                <a:solidFill>
                  <a:schemeClr val="bg1">
                    <a:lumMod val="95000"/>
                  </a:schemeClr>
                </a:solidFill>
              </a:rPr>
              <a:t>NICHT:</a:t>
            </a:r>
          </a:p>
        </p:txBody>
      </p:sp>
    </p:spTree>
    <p:extLst>
      <p:ext uri="{BB962C8B-B14F-4D97-AF65-F5344CB8AC3E}">
        <p14:creationId xmlns:p14="http://schemas.microsoft.com/office/powerpoint/2010/main" val="348735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latin typeface="+mj-lt"/>
                <a:ea typeface="+mj-ea"/>
                <a:cs typeface="+mj-cs"/>
              </a:rPr>
              <a:t>5 </a:t>
            </a:r>
            <a:r>
              <a:rPr lang="de-DE" sz="4400">
                <a:latin typeface="+mn-lt"/>
                <a:ea typeface="+mn-ea"/>
                <a:cs typeface="+mn-cs"/>
              </a:rPr>
              <a:t>Verknüpfung mit OR und AND</a:t>
            </a: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77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Lasse dir anzeigen:</a:t>
            </a:r>
          </a:p>
          <a:p>
            <a:pPr marL="0" indent="0">
              <a:buNone/>
            </a:pPr>
            <a:endParaRPr lang="de-DE" sz="2400" dirty="0"/>
          </a:p>
          <a:p>
            <a:pPr>
              <a:buFontTx/>
              <a:buChar char="-"/>
            </a:pPr>
            <a:r>
              <a:rPr lang="de-DE" sz="2400" dirty="0"/>
              <a:t>Alle Filme von Spielberg, die länger als 80 Minuten sind.</a:t>
            </a:r>
          </a:p>
          <a:p>
            <a:pPr>
              <a:buFontTx/>
              <a:buChar char="-"/>
            </a:pPr>
            <a:r>
              <a:rPr lang="de-DE" sz="2400" dirty="0"/>
              <a:t>Alle Filme Tarantino und Spielberg.</a:t>
            </a:r>
          </a:p>
          <a:p>
            <a:pPr>
              <a:buFontTx/>
              <a:buChar char="-"/>
            </a:pPr>
            <a:r>
              <a:rPr lang="de-DE" sz="2400" dirty="0"/>
              <a:t>Alle besonders langen (mehr als 200 Minuten) und besonders kurzen (weniger als 80 Minuten) Filme.</a:t>
            </a:r>
          </a:p>
        </p:txBody>
      </p:sp>
    </p:spTree>
    <p:extLst>
      <p:ext uri="{BB962C8B-B14F-4D97-AF65-F5344CB8AC3E}">
        <p14:creationId xmlns:p14="http://schemas.microsoft.com/office/powerpoint/2010/main" val="2375704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latin typeface="+mj-lt"/>
                <a:ea typeface="+mj-ea"/>
                <a:cs typeface="+mj-cs"/>
              </a:rPr>
              <a:t>5 </a:t>
            </a:r>
            <a:r>
              <a:rPr lang="de-DE" sz="4400">
                <a:latin typeface="+mn-lt"/>
                <a:ea typeface="+mn-ea"/>
                <a:cs typeface="+mn-cs"/>
              </a:rPr>
              <a:t>Verknüpfung mit OR und AND</a:t>
            </a: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5846" y="993531"/>
            <a:ext cx="8229600" cy="499977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Lasse dir anzeigen:</a:t>
            </a:r>
          </a:p>
          <a:p>
            <a:pPr marL="0" indent="0">
              <a:buNone/>
            </a:pPr>
            <a:endParaRPr lang="de-DE" sz="2400" dirty="0"/>
          </a:p>
          <a:p>
            <a:pPr>
              <a:buFontTx/>
              <a:buChar char="-"/>
            </a:pPr>
            <a:r>
              <a:rPr lang="de-DE" sz="2400" dirty="0"/>
              <a:t>Alle Filme von Spielberg, die länger als 80 Minuten sind.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LÖSUNG: 1 Datensatz (</a:t>
            </a:r>
            <a:r>
              <a:rPr lang="de-DE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2)</a:t>
            </a:r>
          </a:p>
          <a:p>
            <a:pPr>
              <a:buFontTx/>
              <a:buChar char="-"/>
            </a:pPr>
            <a:r>
              <a:rPr lang="de-DE" sz="2400" dirty="0"/>
              <a:t>Alle Filme Tarantino und Spielberg.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LÖSUNG: 6 Datensätze (</a:t>
            </a:r>
            <a:r>
              <a:rPr lang="de-DE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ids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1,2,3,6,7,10)</a:t>
            </a:r>
          </a:p>
          <a:p>
            <a:pPr>
              <a:buFontTx/>
              <a:buChar char="-"/>
            </a:pPr>
            <a:r>
              <a:rPr lang="de-DE" sz="2400" dirty="0"/>
              <a:t>Alle besonders langen (mehr als 200 Minuten) und besonders kurzen (weniger als 80 Minuten) Filme.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LÖSUNG: 2 Datensätze (</a:t>
            </a:r>
            <a:r>
              <a:rPr lang="de-DE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6, 7)</a:t>
            </a:r>
          </a:p>
        </p:txBody>
      </p:sp>
    </p:spTree>
    <p:extLst>
      <p:ext uri="{BB962C8B-B14F-4D97-AF65-F5344CB8AC3E}">
        <p14:creationId xmlns:p14="http://schemas.microsoft.com/office/powerpoint/2010/main" val="1180743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6 Sortieren mit ORDER BY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56707"/>
            <a:ext cx="864716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800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film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123284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B930FF-014A-A54B-8385-5E597A2B2C41}"/>
              </a:ext>
            </a:extLst>
          </p:cNvPr>
          <p:cNvSpPr txBox="1"/>
          <p:nvPr/>
        </p:nvSpPr>
        <p:spPr>
          <a:xfrm>
            <a:off x="301625" y="3127646"/>
            <a:ext cx="860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film</a:t>
            </a:r>
          </a:p>
          <a:p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de-DE"/>
              <a:t> </a:t>
            </a:r>
            <a:r>
              <a:rPr lang="de-DE">
                <a:latin typeface="+mj-lt"/>
                <a:cs typeface="Courier New" panose="02070309020205020404" pitchFamily="49" charset="0"/>
              </a:rPr>
              <a:t>Sortierung der Ausgabe nach </a:t>
            </a: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  <a:r>
              <a:rPr lang="de-DE">
                <a:latin typeface="+mj-lt"/>
                <a:cs typeface="Courier New" panose="02070309020205020404" pitchFamily="49" charset="0"/>
              </a:rPr>
              <a:t> (aufsteigend)</a:t>
            </a:r>
            <a:endParaRPr lang="de-DE"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548BC6-47DE-B046-9506-1267F250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42242"/>
            <a:ext cx="764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32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6 </a:t>
            </a:r>
            <a:r>
              <a:rPr lang="de-DE"/>
              <a:t>Ausgabe sortieren mit ORDER BY</a:t>
            </a:r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6" y="919050"/>
            <a:ext cx="8647166" cy="1471179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attribut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 und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sortiert sie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nach den Werten im angegebenen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Attribut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6" y="2810986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film</a:t>
            </a:r>
            <a:endParaRPr lang="de-DE" b="1" dirty="0">
              <a:solidFill>
                <a:srgbClr val="0070C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 und </a:t>
            </a:r>
            <a:r>
              <a:rPr lang="de-DE" dirty="0">
                <a:solidFill>
                  <a:srgbClr val="FF0000"/>
                </a:solidFill>
              </a:rPr>
              <a:t>sortiert sie nach dem Wert des Attributs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ea typeface="Courier New" pitchFamily="-1" charset="0"/>
              <a:cs typeface="Courier New" panose="02070309020205020404" pitchFamily="49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10621" y="2558234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9A7A66-B8AD-684C-9ADD-E2E2EC465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1" y="4250467"/>
            <a:ext cx="764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81758" y="215759"/>
            <a:ext cx="8382098" cy="736064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SELECT - VORBEMERKUNG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74660" y="1452329"/>
            <a:ext cx="8589195" cy="212675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800" dirty="0">
                <a:solidFill>
                  <a:schemeClr val="tx1"/>
                </a:solidFill>
                <a:highlight>
                  <a:srgbClr val="FFFF00"/>
                </a:highlight>
                <a:ea typeface="+mn-ea"/>
                <a:cs typeface="+mn-cs"/>
              </a:rPr>
              <a:t>Groß-/Kleinschreibung ist uns grundsätzlich egal.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select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dings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where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dieter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000" dirty="0">
                <a:solidFill>
                  <a:schemeClr val="tx1"/>
                </a:solidFill>
                <a:ea typeface="+mn-ea"/>
                <a:cs typeface="+mn-cs"/>
              </a:rPr>
              <a:t>hat den gleichen Effekt wie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DINGS WHERE NAME = '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dieter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de-DE" sz="2800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dirty="0">
              <a:solidFill>
                <a:schemeClr val="tx1"/>
              </a:solidFill>
              <a:highlight>
                <a:srgbClr val="FFFF00"/>
              </a:highlight>
              <a:ea typeface="+mn-ea"/>
              <a:cs typeface="+mn-cs"/>
            </a:endParaRPr>
          </a:p>
        </p:txBody>
      </p:sp>
      <p:sp>
        <p:nvSpPr>
          <p:cNvPr id="7" name="Untertitel 3">
            <a:extLst>
              <a:ext uri="{FF2B5EF4-FFF2-40B4-BE49-F238E27FC236}">
                <a16:creationId xmlns:a16="http://schemas.microsoft.com/office/drawing/2014/main" id="{CC3F0C85-AF2C-E74A-85C0-04168495BA76}"/>
              </a:ext>
            </a:extLst>
          </p:cNvPr>
          <p:cNvSpPr txBox="1">
            <a:spLocks/>
          </p:cNvSpPr>
          <p:nvPr/>
        </p:nvSpPr>
        <p:spPr bwMode="auto">
          <a:xfrm>
            <a:off x="174660" y="3579080"/>
            <a:ext cx="8856324" cy="3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800" dirty="0">
                <a:solidFill>
                  <a:schemeClr val="tx1"/>
                </a:solidFill>
                <a:highlight>
                  <a:srgbClr val="FFFF00"/>
                </a:highlight>
                <a:ea typeface="+mn-ea"/>
                <a:cs typeface="+mn-cs"/>
              </a:rPr>
              <a:t>Zeilenumbrüche, Einrückungen etc. haben keine Auswirkung auf die Funktion: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select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dings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where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dieter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 and alter = 13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000" dirty="0">
                <a:solidFill>
                  <a:schemeClr val="tx1"/>
                </a:solidFill>
                <a:ea typeface="+mn-ea"/>
                <a:cs typeface="+mn-cs"/>
              </a:rPr>
              <a:t>hat den gleichen Effekt wie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dings</a:t>
            </a:r>
            <a:endParaRPr lang="de-DE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where</a:t>
            </a:r>
            <a:endParaRPr lang="de-DE" sz="2000" dirty="0">
              <a:solidFill>
                <a:schemeClr val="tx1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</a:t>
            </a:r>
            <a:r>
              <a:rPr lang="de-DE" sz="20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dieter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AND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alter = 13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endParaRPr lang="de-DE" sz="2800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dirty="0">
              <a:solidFill>
                <a:schemeClr val="tx1"/>
              </a:solidFill>
              <a:highlight>
                <a:srgbClr val="FFFF00"/>
              </a:highligh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84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6 </a:t>
            </a:r>
            <a:r>
              <a:rPr lang="de-DE"/>
              <a:t>Ausgabe sortieren mit ORDER BY</a:t>
            </a:r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6" y="919050"/>
            <a:ext cx="8647166" cy="179332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attribut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DESC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 und sortiert sie nach den Werten im angegebenen Attribut </a:t>
            </a:r>
            <a:r>
              <a:rPr lang="de-DE" sz="20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absteigend (DESC)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oder aufsteigend (ASC).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ASC ist Standardwert, kann deshalb weggelassen werden.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6" y="2933841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</a:t>
            </a:r>
            <a:r>
              <a:rPr lang="de-DE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DESC</a:t>
            </a: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/>
              <a:t>filme</a:t>
            </a:r>
            <a:r>
              <a:rPr lang="de-DE" dirty="0"/>
              <a:t> an und sortiert sie nach dem Wert des Attributs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absteigend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10621" y="2681089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98AF3D-A1B2-2249-AEE5-E6801876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7" y="4250467"/>
            <a:ext cx="63627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90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6 </a:t>
            </a:r>
            <a:r>
              <a:rPr lang="de-DE"/>
              <a:t>Ausgabe sortieren mit ORDER BY</a:t>
            </a:r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6" y="919050"/>
            <a:ext cx="8647166" cy="145428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* FROM tabellenname</a:t>
            </a:r>
          </a:p>
          <a:p>
            <a:pPr eaLnBrk="1" hangingPunct="1">
              <a:buNone/>
            </a:pPr>
            <a:r>
              <a:rPr lang="de-DE" sz="2000" b="1"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</a:t>
            </a:r>
            <a:r>
              <a:rPr lang="de-DE" sz="2000" b="1">
                <a:solidFill>
                  <a:schemeClr val="accent6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attribut1</a:t>
            </a:r>
            <a:r>
              <a:rPr lang="de-DE" sz="2000" b="1">
                <a:latin typeface="Courier New" pitchFamily="-1" charset="0"/>
                <a:ea typeface="Courier New" pitchFamily="-1" charset="0"/>
                <a:cs typeface="Courier New" pitchFamily="-1" charset="0"/>
              </a:rPr>
              <a:t>, </a:t>
            </a:r>
            <a:r>
              <a:rPr lang="de-DE" sz="2000" b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attribut2</a:t>
            </a:r>
            <a:r>
              <a:rPr lang="de-DE" sz="2000" b="1">
                <a:latin typeface="Courier New" pitchFamily="-1" charset="0"/>
                <a:ea typeface="Courier New" pitchFamily="-1" charset="0"/>
                <a:cs typeface="Courier New" pitchFamily="-1" charset="0"/>
              </a:rPr>
              <a:t>, …</a:t>
            </a:r>
          </a:p>
          <a:p>
            <a:pPr eaLnBrk="1" hangingPunct="1"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die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 und sortiert sie zuerst nach </a:t>
            </a:r>
            <a:r>
              <a:rPr lang="de-DE" sz="2000">
                <a:solidFill>
                  <a:schemeClr val="accent6">
                    <a:lumMod val="7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attribut1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, dann nach </a:t>
            </a:r>
            <a:r>
              <a:rPr lang="de-DE" sz="200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attribut2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6" y="2933841"/>
            <a:ext cx="864716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</a:t>
            </a:r>
            <a:r>
              <a:rPr lang="de-DE" b="1" dirty="0" err="1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latin typeface="Courier New" pitchFamily="-1" charset="0"/>
                <a:ea typeface="Courier New" pitchFamily="-1" charset="0"/>
                <a:cs typeface="Courier New" pitchFamily="-1" charset="0"/>
              </a:rPr>
              <a:t>, </a:t>
            </a:r>
            <a:r>
              <a:rPr lang="de-DE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DESC</a:t>
            </a:r>
            <a:endParaRPr lang="de-DE" b="1" dirty="0">
              <a:solidFill>
                <a:schemeClr val="accent6">
                  <a:lumMod val="7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r>
              <a:rPr lang="de-DE" dirty="0"/>
              <a:t>zeigt die </a:t>
            </a:r>
            <a:r>
              <a:rPr lang="de-DE" sz="2000" dirty="0"/>
              <a:t>Datensätze</a:t>
            </a:r>
            <a:r>
              <a:rPr lang="de-DE" dirty="0"/>
              <a:t> der Tabelle </a:t>
            </a:r>
            <a:r>
              <a:rPr lang="de-DE" b="1" dirty="0" err="1"/>
              <a:t>dvd_sammlung</a:t>
            </a:r>
            <a:r>
              <a:rPr lang="de-DE" dirty="0"/>
              <a:t> an und sortiert sie nach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regisseur</a:t>
            </a:r>
            <a:r>
              <a:rPr lang="de-DE" dirty="0"/>
              <a:t>, innerhalb der Regisseure nach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laenge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absteigend</a:t>
            </a:r>
            <a:r>
              <a:rPr lang="de-DE" dirty="0"/>
              <a:t>.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10621" y="2681089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03B6F5-924C-564D-9533-145516DF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09" y="4279900"/>
            <a:ext cx="6096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latin typeface="+mj-lt"/>
                <a:ea typeface="+mj-ea"/>
                <a:cs typeface="+mj-cs"/>
              </a:rPr>
              <a:t>6. </a:t>
            </a:r>
            <a:r>
              <a:rPr lang="de-DE" sz="4400">
                <a:latin typeface="+mn-lt"/>
                <a:ea typeface="+mn-ea"/>
                <a:cs typeface="+mn-cs"/>
              </a:rPr>
              <a:t>Ausgabe sortieren mit ORDER BY</a:t>
            </a: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Lasse dir anzeigen:</a:t>
            </a:r>
          </a:p>
          <a:p>
            <a:pPr marL="0" indent="0">
              <a:buNone/>
            </a:pPr>
            <a:r>
              <a:rPr lang="de-DE" sz="2800" dirty="0"/>
              <a:t>Alle Filme, sortiert nach Regisseur aufsteigend.</a:t>
            </a:r>
          </a:p>
          <a:p>
            <a:pPr marL="0" indent="0">
              <a:buNone/>
            </a:pPr>
            <a:r>
              <a:rPr lang="de-DE" sz="2800" dirty="0"/>
              <a:t>Alle Filme, sortiert nach Nummer absteigend.</a:t>
            </a:r>
          </a:p>
          <a:p>
            <a:pPr marL="0" indent="0">
              <a:buNone/>
            </a:pPr>
            <a:r>
              <a:rPr lang="de-DE" sz="2800" dirty="0"/>
              <a:t>Alle Filme, sortiert nach Regisseur, dann nach Name.</a:t>
            </a:r>
          </a:p>
          <a:p>
            <a:pPr marL="0" indent="0">
              <a:buNone/>
            </a:pPr>
            <a:r>
              <a:rPr lang="de-DE" sz="2800" dirty="0"/>
              <a:t>Alle Filme, die mit M beginnen, sortiert nach Nummer.</a:t>
            </a:r>
          </a:p>
          <a:p>
            <a:pPr marL="0" indent="0">
              <a:buNone/>
            </a:pPr>
            <a:r>
              <a:rPr lang="de-DE" sz="2800" dirty="0"/>
              <a:t>Alle Filme von Tarantino, die ein "o" oder ein "a" beinhalten, sortiert nach Länge.</a:t>
            </a:r>
          </a:p>
        </p:txBody>
      </p:sp>
    </p:spTree>
    <p:extLst>
      <p:ext uri="{BB962C8B-B14F-4D97-AF65-F5344CB8AC3E}">
        <p14:creationId xmlns:p14="http://schemas.microsoft.com/office/powerpoint/2010/main" val="410910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198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Alles zusammen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004699"/>
            <a:ext cx="864716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 err="1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id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, film, </a:t>
            </a:r>
            <a:r>
              <a:rPr lang="de-DE" sz="2800" b="1" dirty="0" err="1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50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sz="2800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WHERE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(film LIKE 'a%' OR film LIKE 'd%')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AND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id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!= 2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AND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&gt; 80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ORDER BY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laenge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DESC</a:t>
            </a:r>
            <a:endParaRPr lang="de-DE" sz="28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780836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839FB1-CB8A-3341-B8DB-A5BB2E62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5062347"/>
            <a:ext cx="8688058" cy="1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523875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1 Alles anzeigen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17638"/>
            <a:ext cx="85238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filme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A6C4D3-0E9C-B047-A78D-D7EBEB70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72" y="4028594"/>
            <a:ext cx="6711296" cy="282940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389A62B-07D9-8A4F-9323-29A0FBABD0C6}"/>
              </a:ext>
            </a:extLst>
          </p:cNvPr>
          <p:cNvSpPr txBox="1"/>
          <p:nvPr/>
        </p:nvSpPr>
        <p:spPr>
          <a:xfrm>
            <a:off x="210621" y="1208897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1CFD7D-64E5-894C-B728-AAF6CDEC2ACB}"/>
              </a:ext>
            </a:extLst>
          </p:cNvPr>
          <p:cNvSpPr txBox="1"/>
          <p:nvPr/>
        </p:nvSpPr>
        <p:spPr>
          <a:xfrm>
            <a:off x="2845942" y="3505374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*</a:t>
            </a:r>
            <a:r>
              <a:rPr lang="de-DE"/>
              <a:t> = alle Attribute anzeigen</a:t>
            </a:r>
          </a:p>
        </p:txBody>
      </p:sp>
    </p:spTree>
    <p:extLst>
      <p:ext uri="{BB962C8B-B14F-4D97-AF65-F5344CB8AC3E}">
        <p14:creationId xmlns:p14="http://schemas.microsoft.com/office/powerpoint/2010/main" val="38601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523875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1 Alles anzeigen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5" y="1340291"/>
            <a:ext cx="8523876" cy="1185862"/>
          </a:xfrm>
          <a:ln w="127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tabellenname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zeigt alle Datensätze der Tabelle </a:t>
            </a:r>
            <a:r>
              <a:rPr lang="de-DE" sz="2000" b="1"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ea typeface="ＭＳ Ｐゴシック" pitchFamily="-1" charset="-128"/>
                <a:cs typeface="ＭＳ Ｐゴシック" pitchFamily="-1" charset="-128"/>
              </a:rPr>
              <a:t>an.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*	- Es werden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alle Attribute 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angezeigt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2920079"/>
            <a:ext cx="85238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*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filme</a:t>
            </a:r>
          </a:p>
          <a:p>
            <a:r>
              <a:rPr lang="de-DE" dirty="0"/>
              <a:t>zeigt alle Datensätze der Tabelle </a:t>
            </a:r>
            <a:r>
              <a:rPr lang="de-DE" b="1" dirty="0" err="1"/>
              <a:t>dvd_sammlung</a:t>
            </a:r>
            <a:r>
              <a:rPr lang="de-DE" dirty="0"/>
              <a:t> an, und zwar </a:t>
            </a:r>
            <a:r>
              <a:rPr lang="de-DE" b="1" dirty="0">
                <a:solidFill>
                  <a:srgbClr val="FF0000"/>
                </a:solidFill>
              </a:rPr>
              <a:t>alle Spalten</a:t>
            </a:r>
            <a:endParaRPr lang="de-DE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A6C4D3-0E9C-B047-A78D-D7EBEB70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72" y="4028594"/>
            <a:ext cx="6711296" cy="282940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389A62B-07D9-8A4F-9323-29A0FBABD0C6}"/>
              </a:ext>
            </a:extLst>
          </p:cNvPr>
          <p:cNvSpPr txBox="1"/>
          <p:nvPr/>
        </p:nvSpPr>
        <p:spPr>
          <a:xfrm>
            <a:off x="210621" y="2711338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523875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2 Nur EIN Attribut (Feld) anzeigen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17638"/>
            <a:ext cx="85238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8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filme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89A62B-07D9-8A4F-9323-29A0FBABD0C6}"/>
              </a:ext>
            </a:extLst>
          </p:cNvPr>
          <p:cNvSpPr txBox="1"/>
          <p:nvPr/>
        </p:nvSpPr>
        <p:spPr>
          <a:xfrm>
            <a:off x="210621" y="1208897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1CFD7D-64E5-894C-B728-AAF6CDEC2ACB}"/>
              </a:ext>
            </a:extLst>
          </p:cNvPr>
          <p:cNvSpPr txBox="1"/>
          <p:nvPr/>
        </p:nvSpPr>
        <p:spPr>
          <a:xfrm>
            <a:off x="2661006" y="3484200"/>
            <a:ext cx="39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  <a:r>
              <a:rPr lang="de-DE"/>
              <a:t> = nur Attribut film anzeigen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90C57C-FA5E-FA42-A3EF-1F961570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42" y="4007420"/>
            <a:ext cx="2921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3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647166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2 Nur EIN Attribut (Feld) anzeigen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5" y="1340291"/>
            <a:ext cx="8647166" cy="11858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attribut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tabellenname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zeigt alle Datensätze der Tabelle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an.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attribut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	- Es wird nur das Attribut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attribut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 angezeigt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2945475"/>
            <a:ext cx="86471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filme</a:t>
            </a:r>
          </a:p>
          <a:p>
            <a:r>
              <a:rPr lang="de-DE" dirty="0"/>
              <a:t>zeigt alle Datensätze der Tabelle </a:t>
            </a:r>
            <a:r>
              <a:rPr lang="de-DE" b="1" dirty="0" err="1"/>
              <a:t>dvd_sammlung</a:t>
            </a:r>
            <a:r>
              <a:rPr lang="de-DE" dirty="0"/>
              <a:t> an, doch nur das Attribut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endParaRPr lang="de-DE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E8EC69-3514-F546-B926-4FDE3A7B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88" y="3935501"/>
            <a:ext cx="2921000" cy="260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2721612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</p:spTree>
    <p:extLst>
      <p:ext uri="{BB962C8B-B14F-4D97-AF65-F5344CB8AC3E}">
        <p14:creationId xmlns:p14="http://schemas.microsoft.com/office/powerpoint/2010/main" val="406791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523875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2 Einzelne Attribute anzeigen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1417638"/>
            <a:ext cx="8523876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sz="27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7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film, </a:t>
            </a:r>
            <a:r>
              <a:rPr lang="de-DE" sz="27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sz="2700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FROM filme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89A62B-07D9-8A4F-9323-29A0FBABD0C6}"/>
              </a:ext>
            </a:extLst>
          </p:cNvPr>
          <p:cNvSpPr txBox="1"/>
          <p:nvPr/>
        </p:nvSpPr>
        <p:spPr>
          <a:xfrm>
            <a:off x="210621" y="1208897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1CFD7D-64E5-894C-B728-AAF6CDEC2ACB}"/>
              </a:ext>
            </a:extLst>
          </p:cNvPr>
          <p:cNvSpPr txBox="1"/>
          <p:nvPr/>
        </p:nvSpPr>
        <p:spPr>
          <a:xfrm>
            <a:off x="1397285" y="3589982"/>
            <a:ext cx="664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film, regisseur</a:t>
            </a:r>
            <a:r>
              <a:rPr lang="de-DE"/>
              <a:t> = nur Attribute film und regisseur anzeigen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5917E2-D1F0-6944-B0F5-126C9A2B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64" y="4097813"/>
            <a:ext cx="3619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2 Einzelne Attribute anzeigen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1625" y="1340290"/>
            <a:ext cx="8647166" cy="1381321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attribut1, attribut2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tabellenname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zeigt alle Datensätze der Tabelle </a:t>
            </a:r>
            <a:r>
              <a:rPr lang="de-DE" sz="2000" b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tabellenname 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an.</a:t>
            </a:r>
          </a:p>
          <a:p>
            <a:pPr eaLnBrk="1" hangingPunct="1">
              <a:buFont typeface="Arial" pitchFamily="-1" charset="0"/>
              <a:buNone/>
            </a:pP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attribut1, attribut2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	- Es werden nur die Attribute 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attribut1 </a:t>
            </a:r>
            <a:r>
              <a:rPr lang="de-DE" sz="2000"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und</a:t>
            </a:r>
            <a:r>
              <a:rPr lang="de-DE" sz="2000" b="1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 attribut2</a:t>
            </a:r>
            <a:r>
              <a:rPr lang="de-DE" sz="2000">
                <a:solidFill>
                  <a:srgbClr val="FF0000"/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 </a:t>
            </a:r>
            <a:r>
              <a:rPr lang="de-DE" sz="200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-1" charset="0"/>
                <a:ea typeface="ＭＳ Ｐゴシック" pitchFamily="-1" charset="-128"/>
                <a:cs typeface="Courier New" pitchFamily="-1" charset="0"/>
              </a:rPr>
              <a:t>angezeigt.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82E588-7FB6-C047-8787-788A9A3DF3A0}"/>
              </a:ext>
            </a:extLst>
          </p:cNvPr>
          <p:cNvSpPr/>
          <p:nvPr/>
        </p:nvSpPr>
        <p:spPr>
          <a:xfrm>
            <a:off x="301625" y="3102066"/>
            <a:ext cx="864716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-1" charset="0"/>
              <a:buNone/>
            </a:pP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SELECT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film, </a:t>
            </a:r>
            <a:r>
              <a:rPr lang="de-DE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FROM filme</a:t>
            </a:r>
          </a:p>
          <a:p>
            <a:r>
              <a:rPr lang="de-DE" dirty="0"/>
              <a:t>zeigt alle </a:t>
            </a:r>
            <a:r>
              <a:rPr lang="de-DE" sz="2000" dirty="0">
                <a:latin typeface="+mn-lt"/>
              </a:rPr>
              <a:t>Datensätze</a:t>
            </a:r>
            <a:r>
              <a:rPr lang="de-DE" dirty="0"/>
              <a:t> der Tabelle </a:t>
            </a:r>
            <a:r>
              <a:rPr lang="de-DE" b="1" dirty="0" err="1"/>
              <a:t>dvd_sammlung</a:t>
            </a:r>
            <a:r>
              <a:rPr lang="de-DE" dirty="0"/>
              <a:t> an, doch nur die Attribute </a:t>
            </a:r>
            <a:r>
              <a:rPr lang="de-DE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film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dirty="0"/>
              <a:t>und </a:t>
            </a:r>
            <a:r>
              <a:rPr lang="de-DE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regisseur</a:t>
            </a:r>
            <a:r>
              <a:rPr lang="de-DE" b="1" dirty="0">
                <a:solidFill>
                  <a:srgbClr val="0070C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.</a:t>
            </a:r>
            <a:endParaRPr lang="de-DE" dirty="0">
              <a:solidFill>
                <a:srgbClr val="0070C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7E6D2E-7542-094C-9599-2775B5F1F063}"/>
              </a:ext>
            </a:extLst>
          </p:cNvPr>
          <p:cNvSpPr txBox="1"/>
          <p:nvPr/>
        </p:nvSpPr>
        <p:spPr>
          <a:xfrm>
            <a:off x="231169" y="2878203"/>
            <a:ext cx="693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6E865B-67F6-2F49-B31D-A7E88BC7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9" y="4136633"/>
            <a:ext cx="3619500" cy="26289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E620AF-4497-2646-AE1E-8C518EAD0C06}"/>
              </a:ext>
            </a:extLst>
          </p:cNvPr>
          <p:cNvSpPr txBox="1"/>
          <p:nvPr/>
        </p:nvSpPr>
        <p:spPr>
          <a:xfrm>
            <a:off x="4517204" y="5749609"/>
            <a:ext cx="4626796" cy="923330"/>
          </a:xfrm>
          <a:prstGeom prst="rect">
            <a:avLst/>
          </a:prstGeom>
          <a:noFill/>
          <a:ln w="28575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solidFill>
                  <a:srgbClr val="008000"/>
                </a:solidFill>
              </a:rPr>
              <a:t>Welche Attribute will ich sehen?</a:t>
            </a:r>
          </a:p>
          <a:p>
            <a:pPr algn="ctr"/>
            <a:r>
              <a:rPr lang="de-DE" b="1">
                <a:solidFill>
                  <a:srgbClr val="008000"/>
                </a:solidFill>
              </a:rPr>
              <a:t>=</a:t>
            </a:r>
          </a:p>
          <a:p>
            <a:pPr algn="ctr"/>
            <a:r>
              <a:rPr lang="de-DE" b="1">
                <a:solidFill>
                  <a:srgbClr val="008000"/>
                </a:solidFill>
              </a:rPr>
              <a:t>"horizontale" Einschränkung</a:t>
            </a:r>
          </a:p>
        </p:txBody>
      </p:sp>
    </p:spTree>
    <p:extLst>
      <p:ext uri="{BB962C8B-B14F-4D97-AF65-F5344CB8AC3E}">
        <p14:creationId xmlns:p14="http://schemas.microsoft.com/office/powerpoint/2010/main" val="364714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Microsoft Office PowerPoint</Application>
  <PresentationFormat>Bildschirmpräsentation (4:3)</PresentationFormat>
  <Paragraphs>256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Times New Roman</vt:lpstr>
      <vt:lpstr>Office-Design</vt:lpstr>
      <vt:lpstr>SELECT</vt:lpstr>
      <vt:lpstr>SELECT</vt:lpstr>
      <vt:lpstr>SELECT - VORBEMERKUNG</vt:lpstr>
      <vt:lpstr>1 Alles anzeigen</vt:lpstr>
      <vt:lpstr>1 Alles anzeigen</vt:lpstr>
      <vt:lpstr>2 Nur EIN Attribut (Feld) anzeigen</vt:lpstr>
      <vt:lpstr>2 Nur EIN Attribut (Feld) anzeigen</vt:lpstr>
      <vt:lpstr>2 Einzelne Attribute anzeigen</vt:lpstr>
      <vt:lpstr>2 Einzelne Attribute anzeigen</vt:lpstr>
      <vt:lpstr>PowerPoint-Präsentation</vt:lpstr>
      <vt:lpstr>3 Einschränkungen mit WHERE</vt:lpstr>
      <vt:lpstr>3 Einschränkungen mit WHERE</vt:lpstr>
      <vt:lpstr>3 Einschränkungen mit WHERE</vt:lpstr>
      <vt:lpstr>3 Einschränkungen mit WHERE</vt:lpstr>
      <vt:lpstr>3 Mögliche Vergleichsoperatoren</vt:lpstr>
      <vt:lpstr>3 Hochkomma mit Shift + #</vt:lpstr>
      <vt:lpstr>PowerPoint-Präsentation</vt:lpstr>
      <vt:lpstr>4 Platzhalter mit LIKE</vt:lpstr>
      <vt:lpstr>4 Platzhalter mit LIKE</vt:lpstr>
      <vt:lpstr>4 Platzhalter mit LIKE</vt:lpstr>
      <vt:lpstr>PowerPoint-Präsentation</vt:lpstr>
      <vt:lpstr>5 Verknüpfung mit OR und AND</vt:lpstr>
      <vt:lpstr>5 Verknüpfung mit OR und AND</vt:lpstr>
      <vt:lpstr>5 Verknüpfung mit OR und AND</vt:lpstr>
      <vt:lpstr>5 Verknüpfung mit OR und AND</vt:lpstr>
      <vt:lpstr>PowerPoint-Präsentation</vt:lpstr>
      <vt:lpstr>PowerPoint-Präsentation</vt:lpstr>
      <vt:lpstr>6 Sortieren mit ORDER BY</vt:lpstr>
      <vt:lpstr>6 Ausgabe sortieren mit ORDER BY</vt:lpstr>
      <vt:lpstr>6 Ausgabe sortieren mit ORDER BY</vt:lpstr>
      <vt:lpstr>6 Ausgabe sortieren mit ORDER BY</vt:lpstr>
      <vt:lpstr>PowerPoint-Präsentation</vt:lpstr>
      <vt:lpstr>Alles zusammen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mySQL: Felddatentypen</dc:title>
  <dc:creator>Gunnar Johannesmeyer</dc:creator>
  <cp:lastModifiedBy>Gunnar Johannesmeyer</cp:lastModifiedBy>
  <cp:revision>136</cp:revision>
  <cp:lastPrinted>2009-10-14T08:49:36Z</cp:lastPrinted>
  <dcterms:created xsi:type="dcterms:W3CDTF">2012-01-29T22:38:25Z</dcterms:created>
  <dcterms:modified xsi:type="dcterms:W3CDTF">2026-03-04T17:26:33Z</dcterms:modified>
</cp:coreProperties>
</file>