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104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84E1E-89BC-3046-879B-6DB3197BA489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4C128-132A-274D-9749-6DF7A7C8E17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2E220-6191-E247-9AB9-8A8A94138585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D0DC4-7BCF-BD41-B598-3C51BC120B9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21A50-C5A7-094A-822B-F71BBB90CE81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A192D-66DB-EA4F-A4BE-D4DB457274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04047-3E4A-2E4F-93ED-20271C9B9BD4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3351A-D729-4A43-B0B6-1BA2D8C4E2D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C93AE-5B7E-DC45-88B2-8E183187206F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85F2B-16FE-C847-82A8-F6C16D64F87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CF4B1-E59E-934A-B8BC-BB3AD0EA3725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0A184-DE24-104D-A1CB-F76CB017754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07798-3996-0844-90F7-977ADF2E0604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1E5C8-6A27-6242-9772-6AA1CC3D40B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FB93B-C33A-AB4C-B4A2-4DD63A624D71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CBE35-D2D0-2749-9BCB-D4FB310A086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4774E-1D33-AA4F-B9E8-51317CDED46F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16054-BB6A-EE4D-87AD-77FEA6D7FB8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6A911-818C-C049-B0E3-51AAE645B0ED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3A60F-412F-8A49-B830-95A2FA24EF9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2A7A0-0E36-2C42-B2BD-3DADDE388DFD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9EF1A-3CCA-B842-B3E6-B114FE54CC3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2AC9896-083D-7A4D-8AA2-48AC531B2F12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A3780CD-2363-E340-BA43-97C879B147D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Textfeld 6"/>
          <p:cNvSpPr txBox="1"/>
          <p:nvPr userDrawn="1"/>
        </p:nvSpPr>
        <p:spPr>
          <a:xfrm>
            <a:off x="7427913" y="6637338"/>
            <a:ext cx="1804987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>
                <a:solidFill>
                  <a:schemeClr val="bg1">
                    <a:lumMod val="65000"/>
                  </a:schemeClr>
                </a:solidFill>
                <a:latin typeface="Arial"/>
                <a:ea typeface="+mn-ea"/>
                <a:cs typeface="Arial"/>
              </a:rPr>
              <a:t>www.informatikzentrale.de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MySQL: INSERT INTO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de-DE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3391"/>
          </a:xfrm>
        </p:spPr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Syntax</a:t>
            </a:r>
          </a:p>
        </p:txBody>
      </p:sp>
      <p:sp>
        <p:nvSpPr>
          <p:cNvPr id="14339" name="Inhaltsplatzhalter 2"/>
          <p:cNvSpPr>
            <a:spLocks noGrp="1"/>
          </p:cNvSpPr>
          <p:nvPr>
            <p:ph idx="1"/>
          </p:nvPr>
        </p:nvSpPr>
        <p:spPr>
          <a:xfrm>
            <a:off x="301625" y="866670"/>
            <a:ext cx="8229600" cy="5330825"/>
          </a:xfrm>
        </p:spPr>
        <p:txBody>
          <a:bodyPr/>
          <a:lstStyle/>
          <a:p>
            <a:pPr eaLnBrk="1" hangingPunct="1">
              <a:buFont typeface="Arial" pitchFamily="-1" charset="0"/>
              <a:buNone/>
            </a:pPr>
            <a:r>
              <a:rPr lang="de-DE" sz="2000" b="1">
                <a:solidFill>
                  <a:schemeClr val="accent4">
                    <a:lumMod val="75000"/>
                  </a:schemeClr>
                </a:solidFill>
                <a:ea typeface="ＭＳ Ｐゴシック" pitchFamily="-1" charset="-128"/>
                <a:cs typeface="ＭＳ Ｐゴシック" pitchFamily="-1" charset="-128"/>
              </a:rPr>
              <a:t>Langform</a:t>
            </a:r>
            <a:r>
              <a:rPr lang="de-DE" sz="2000" b="1">
                <a:ea typeface="ＭＳ Ｐゴシック" pitchFamily="-1" charset="-128"/>
                <a:cs typeface="ＭＳ Ｐゴシック" pitchFamily="-1" charset="-128"/>
              </a:rPr>
              <a:t>:</a:t>
            </a:r>
          </a:p>
          <a:p>
            <a:pPr eaLnBrk="1" hangingPunct="1">
              <a:buFont typeface="Arial" pitchFamily="-1" charset="0"/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INSERT INTO tabellenname </a:t>
            </a:r>
          </a:p>
          <a:p>
            <a:pPr eaLnBrk="1" hangingPunct="1">
              <a:buFont typeface="Arial" pitchFamily="-1" charset="0"/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(feld2, feld3, feld7)</a:t>
            </a:r>
          </a:p>
          <a:p>
            <a:pPr eaLnBrk="1" hangingPunct="1">
              <a:buFont typeface="Arial" pitchFamily="-1" charset="0"/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VALUES </a:t>
            </a:r>
          </a:p>
          <a:p>
            <a:pPr eaLnBrk="1" hangingPunct="1">
              <a:buFont typeface="Arial" pitchFamily="-1" charset="0"/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('inhalt2', 'inhalt3', 'inhalt7')</a:t>
            </a:r>
          </a:p>
          <a:p>
            <a:pPr eaLnBrk="1" hangingPunct="1">
              <a:buFont typeface="Arial" pitchFamily="-1" charset="0"/>
              <a:buNone/>
            </a:pPr>
            <a:endParaRPr lang="de-DE" sz="2000" b="1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buFont typeface="Arial" pitchFamily="-1" charset="0"/>
              <a:buNone/>
            </a:pPr>
            <a:r>
              <a:rPr lang="de-DE" sz="2000" i="1">
                <a:ea typeface="ＭＳ Ｐゴシック" pitchFamily="-1" charset="-128"/>
                <a:cs typeface="ＭＳ Ｐゴシック" pitchFamily="-1" charset="-128"/>
              </a:rPr>
              <a:t>Alle Feldinhalte kommen in einfache Anführungsstriche.</a:t>
            </a:r>
          </a:p>
          <a:p>
            <a:pPr eaLnBrk="1" hangingPunct="1">
              <a:buFont typeface="Arial" pitchFamily="-1" charset="0"/>
              <a:buNone/>
            </a:pPr>
            <a:r>
              <a:rPr lang="de-DE" sz="2000" i="1">
                <a:ea typeface="ＭＳ Ｐゴシック" pitchFamily="-1" charset="-128"/>
                <a:cs typeface="ＭＳ Ｐゴシック" pitchFamily="-1" charset="-128"/>
              </a:rPr>
              <a:t>Die automatisch inkrementierte ID wird nicht berücksichtigt </a:t>
            </a:r>
            <a:r>
              <a:rPr lang="de-DE" sz="2000" i="1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itchFamily="-1" charset="-128"/>
                <a:cs typeface="ＭＳ Ｐゴシック" pitchFamily="-1" charset="-128"/>
              </a:rPr>
              <a:t>(oder erhält den Wert NULL (ohne Anführungsstriche))</a:t>
            </a:r>
            <a:r>
              <a:rPr lang="de-DE" sz="2000" i="1">
                <a:ea typeface="ＭＳ Ｐゴシック" pitchFamily="-1" charset="-128"/>
                <a:cs typeface="ＭＳ Ｐゴシック" pitchFamily="-1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2063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3391"/>
          </a:xfrm>
        </p:spPr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Syntax</a:t>
            </a:r>
          </a:p>
        </p:txBody>
      </p:sp>
      <p:sp>
        <p:nvSpPr>
          <p:cNvPr id="14339" name="Inhaltsplatzhalter 2"/>
          <p:cNvSpPr>
            <a:spLocks noGrp="1"/>
          </p:cNvSpPr>
          <p:nvPr>
            <p:ph idx="1"/>
          </p:nvPr>
        </p:nvSpPr>
        <p:spPr>
          <a:xfrm>
            <a:off x="301625" y="866670"/>
            <a:ext cx="8229600" cy="5330825"/>
          </a:xfrm>
        </p:spPr>
        <p:txBody>
          <a:bodyPr/>
          <a:lstStyle/>
          <a:p>
            <a:pPr eaLnBrk="1" hangingPunct="1">
              <a:buFont typeface="Arial" pitchFamily="-1" charset="0"/>
              <a:buNone/>
            </a:pPr>
            <a:r>
              <a:rPr lang="de-DE" sz="2000" b="1">
                <a:solidFill>
                  <a:srgbClr val="604A7B"/>
                </a:solidFill>
                <a:ea typeface="ＭＳ Ｐゴシック" pitchFamily="-1" charset="-128"/>
                <a:cs typeface="ＭＳ Ｐゴシック" pitchFamily="-1" charset="-128"/>
              </a:rPr>
              <a:t>Langform</a:t>
            </a:r>
            <a:r>
              <a:rPr lang="de-DE" sz="2000" b="1">
                <a:ea typeface="ＭＳ Ｐゴシック" pitchFamily="-1" charset="-128"/>
                <a:cs typeface="ＭＳ Ｐゴシック" pitchFamily="-1" charset="-128"/>
              </a:rPr>
              <a:t>:</a:t>
            </a:r>
          </a:p>
          <a:p>
            <a:pPr eaLnBrk="1" hangingPunct="1">
              <a:buFont typeface="Arial" pitchFamily="-1" charset="0"/>
              <a:buNone/>
            </a:pPr>
            <a:endParaRPr lang="de-DE" sz="20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Font typeface="Arial" pitchFamily="-1" charset="0"/>
              <a:buNone/>
            </a:pPr>
            <a:endParaRPr lang="de-DE" sz="2000" b="1" i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Font typeface="Arial" pitchFamily="-1" charset="0"/>
              <a:buNone/>
            </a:pPr>
            <a:endParaRPr lang="de-DE" sz="2000" b="1" i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Font typeface="Arial" pitchFamily="-1" charset="0"/>
              <a:buNone/>
            </a:pPr>
            <a:endParaRPr lang="de-DE" sz="2000" i="1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INSERT INTO schuhe</a:t>
            </a:r>
          </a:p>
          <a:p>
            <a:pPr eaLnBrk="1" hangingPunct="1"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(name, groesse, preis)</a:t>
            </a:r>
          </a:p>
          <a:p>
            <a:pPr eaLnBrk="1" hangingPunct="1"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VALUES </a:t>
            </a:r>
          </a:p>
          <a:p>
            <a:pPr eaLnBrk="1" hangingPunct="1"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('Metz Boots', '42', '18.95');</a:t>
            </a:r>
          </a:p>
          <a:p>
            <a:pPr eaLnBrk="1" hangingPunct="1">
              <a:buNone/>
            </a:pPr>
            <a:endParaRPr lang="de-DE" sz="20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INSERT INTO schuhe</a:t>
            </a:r>
          </a:p>
          <a:p>
            <a:pPr eaLnBrk="1" hangingPunct="1"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(name, typ, groesse, preis)</a:t>
            </a:r>
          </a:p>
          <a:p>
            <a:pPr eaLnBrk="1" hangingPunct="1"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VALUES </a:t>
            </a:r>
          </a:p>
          <a:p>
            <a:pPr eaLnBrk="1" hangingPunct="1"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('Metz Stiefel', 'Lederschuhe', '45', '128.99');</a:t>
            </a:r>
          </a:p>
          <a:p>
            <a:pPr eaLnBrk="1" hangingPunct="1">
              <a:buNone/>
            </a:pPr>
            <a:endParaRPr lang="de-DE" sz="20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108669"/>
              </p:ext>
            </p:extLst>
          </p:nvPr>
        </p:nvGraphicFramePr>
        <p:xfrm>
          <a:off x="457201" y="1848212"/>
          <a:ext cx="816563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6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8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7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6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21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70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78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u="sng"/>
                        <a:t>id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typ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groesse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preis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lieferant_id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farbe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977588" y="1478880"/>
            <a:ext cx="929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/>
              <a:t>schuhe</a:t>
            </a:r>
          </a:p>
        </p:txBody>
      </p:sp>
    </p:spTree>
    <p:extLst>
      <p:ext uri="{BB962C8B-B14F-4D97-AF65-F5344CB8AC3E}">
        <p14:creationId xmlns:p14="http://schemas.microsoft.com/office/powerpoint/2010/main" val="2784670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3391"/>
          </a:xfrm>
        </p:spPr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Syntax</a:t>
            </a:r>
          </a:p>
        </p:txBody>
      </p:sp>
      <p:sp>
        <p:nvSpPr>
          <p:cNvPr id="14339" name="Inhaltsplatzhalter 2"/>
          <p:cNvSpPr>
            <a:spLocks noGrp="1"/>
          </p:cNvSpPr>
          <p:nvPr>
            <p:ph idx="1"/>
          </p:nvPr>
        </p:nvSpPr>
        <p:spPr>
          <a:xfrm>
            <a:off x="301625" y="866670"/>
            <a:ext cx="8229600" cy="5330825"/>
          </a:xfrm>
        </p:spPr>
        <p:txBody>
          <a:bodyPr/>
          <a:lstStyle/>
          <a:p>
            <a:pPr eaLnBrk="1" hangingPunct="1">
              <a:buFont typeface="Arial" pitchFamily="-1" charset="0"/>
              <a:buNone/>
            </a:pPr>
            <a:r>
              <a:rPr lang="de-DE" sz="2000" b="1">
                <a:solidFill>
                  <a:srgbClr val="604A7B"/>
                </a:solidFill>
                <a:ea typeface="ＭＳ Ｐゴシック" pitchFamily="-1" charset="-128"/>
                <a:cs typeface="ＭＳ Ｐゴシック" pitchFamily="-1" charset="-128"/>
              </a:rPr>
              <a:t>Kurzform</a:t>
            </a:r>
            <a:r>
              <a:rPr lang="de-DE" sz="2000" b="1">
                <a:ea typeface="ＭＳ Ｐゴシック" pitchFamily="-1" charset="-128"/>
                <a:cs typeface="ＭＳ Ｐゴシック" pitchFamily="-1" charset="-128"/>
              </a:rPr>
              <a:t>:</a:t>
            </a:r>
          </a:p>
          <a:p>
            <a:pPr eaLnBrk="1" hangingPunct="1">
              <a:buFont typeface="Arial" pitchFamily="-1" charset="0"/>
              <a:buNone/>
            </a:pPr>
            <a:endParaRPr lang="de-DE" sz="20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INSERT INTO tabellenname </a:t>
            </a:r>
          </a:p>
          <a:p>
            <a:pPr eaLnBrk="1" hangingPunct="1"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VALUES</a:t>
            </a:r>
          </a:p>
          <a:p>
            <a:pPr eaLnBrk="1" hangingPunct="1"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('inhalt1', 'inhalt2', 'inhalt3' ...)</a:t>
            </a:r>
          </a:p>
          <a:p>
            <a:pPr eaLnBrk="1" hangingPunct="1">
              <a:buNone/>
            </a:pPr>
            <a:endParaRPr lang="de-DE" sz="2000" b="1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buNone/>
            </a:pPr>
            <a:r>
              <a:rPr lang="de-DE" sz="2000" i="1">
                <a:ea typeface="ＭＳ Ｐゴシック" pitchFamily="-1" charset="-128"/>
                <a:cs typeface="ＭＳ Ｐゴシック" pitchFamily="-1" charset="-128"/>
              </a:rPr>
              <a:t>Hier müssen </a:t>
            </a:r>
            <a:r>
              <a:rPr lang="de-DE" sz="2000" i="1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alle</a:t>
            </a:r>
            <a:r>
              <a:rPr lang="de-DE" sz="2000" i="1">
                <a:ea typeface="ＭＳ Ｐゴシック" pitchFamily="-1" charset="-128"/>
                <a:cs typeface="ＭＳ Ｐゴシック" pitchFamily="-1" charset="-128"/>
              </a:rPr>
              <a:t> Felder eingefügt werden; für automatisch vergebene Felder (wie z.B. ID mit “AUTO_INCREMENT”) oder nicht auszufüllende Felder wird NULL vergeben.</a:t>
            </a:r>
            <a:endParaRPr lang="de-DE" sz="20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627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3391"/>
          </a:xfrm>
        </p:spPr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Syntax</a:t>
            </a:r>
          </a:p>
        </p:txBody>
      </p:sp>
      <p:sp>
        <p:nvSpPr>
          <p:cNvPr id="14339" name="Inhaltsplatzhalter 2"/>
          <p:cNvSpPr>
            <a:spLocks noGrp="1"/>
          </p:cNvSpPr>
          <p:nvPr>
            <p:ph idx="1"/>
          </p:nvPr>
        </p:nvSpPr>
        <p:spPr>
          <a:xfrm>
            <a:off x="301625" y="866670"/>
            <a:ext cx="8229600" cy="5330825"/>
          </a:xfrm>
        </p:spPr>
        <p:txBody>
          <a:bodyPr/>
          <a:lstStyle/>
          <a:p>
            <a:pPr eaLnBrk="1" hangingPunct="1">
              <a:buFont typeface="Arial" pitchFamily="-1" charset="0"/>
              <a:buNone/>
            </a:pPr>
            <a:r>
              <a:rPr lang="de-DE" sz="2000" b="1">
                <a:solidFill>
                  <a:srgbClr val="604A7B"/>
                </a:solidFill>
                <a:ea typeface="ＭＳ Ｐゴシック" pitchFamily="-1" charset="-128"/>
                <a:cs typeface="ＭＳ Ｐゴシック" pitchFamily="-1" charset="-128"/>
              </a:rPr>
              <a:t>Kurzform</a:t>
            </a:r>
            <a:r>
              <a:rPr lang="de-DE" sz="2000" b="1">
                <a:ea typeface="ＭＳ Ｐゴシック" pitchFamily="-1" charset="-128"/>
                <a:cs typeface="ＭＳ Ｐゴシック" pitchFamily="-1" charset="-128"/>
              </a:rPr>
              <a:t>:</a:t>
            </a:r>
          </a:p>
          <a:p>
            <a:pPr eaLnBrk="1" hangingPunct="1">
              <a:buFont typeface="Arial" pitchFamily="-1" charset="0"/>
              <a:buNone/>
            </a:pPr>
            <a:endParaRPr lang="de-DE" sz="20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Font typeface="Arial" pitchFamily="-1" charset="0"/>
              <a:buNone/>
            </a:pPr>
            <a:endParaRPr lang="de-DE" sz="2000" b="1" i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Font typeface="Arial" pitchFamily="-1" charset="0"/>
              <a:buNone/>
            </a:pPr>
            <a:endParaRPr lang="de-DE" sz="2000" b="1" i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Font typeface="Arial" pitchFamily="-1" charset="0"/>
              <a:buNone/>
            </a:pPr>
            <a:endParaRPr lang="de-DE" sz="2000" i="1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INSERT INTO schuhe</a:t>
            </a:r>
          </a:p>
          <a:p>
            <a:pPr eaLnBrk="1" hangingPunct="1"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VALUES </a:t>
            </a:r>
          </a:p>
          <a:p>
            <a:pPr eaLnBrk="1" hangingPunct="1"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(NULL, 'Metz-Boots', 'Stiefelschuhe', </a:t>
            </a:r>
          </a:p>
          <a:p>
            <a:pPr eaLnBrk="1" hangingPunct="1"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				'32', '19.99', '17', 'rot');</a:t>
            </a:r>
          </a:p>
          <a:p>
            <a:pPr eaLnBrk="1" hangingPunct="1">
              <a:buNone/>
            </a:pPr>
            <a:endParaRPr lang="de-DE" sz="20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564289"/>
              </p:ext>
            </p:extLst>
          </p:nvPr>
        </p:nvGraphicFramePr>
        <p:xfrm>
          <a:off x="457201" y="1848212"/>
          <a:ext cx="816563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6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8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7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6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21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70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78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u="sng"/>
                        <a:t>id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typ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groesse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preis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lieferant_id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farbe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977588" y="1478880"/>
            <a:ext cx="929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/>
              <a:t>schuhe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57201" y="6051257"/>
            <a:ext cx="5578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>
                <a:solidFill>
                  <a:srgbClr val="008000"/>
                </a:solidFill>
              </a:rPr>
              <a:t>NULL wg. AUTO_INCREMENT auf dem PK-Feld "id"</a:t>
            </a:r>
          </a:p>
        </p:txBody>
      </p:sp>
      <p:cxnSp>
        <p:nvCxnSpPr>
          <p:cNvPr id="6" name="Gerade Verbindung mit Pfeil 5"/>
          <p:cNvCxnSpPr/>
          <p:nvPr/>
        </p:nvCxnSpPr>
        <p:spPr>
          <a:xfrm flipV="1">
            <a:off x="885678" y="3793521"/>
            <a:ext cx="91910" cy="2197568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9788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3391"/>
          </a:xfrm>
        </p:spPr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Übung INSERT INTO</a:t>
            </a:r>
          </a:p>
        </p:txBody>
      </p:sp>
      <p:sp>
        <p:nvSpPr>
          <p:cNvPr id="14339" name="Inhaltsplatzhalter 2"/>
          <p:cNvSpPr>
            <a:spLocks noGrp="1"/>
          </p:cNvSpPr>
          <p:nvPr>
            <p:ph idx="1"/>
          </p:nvPr>
        </p:nvSpPr>
        <p:spPr>
          <a:xfrm>
            <a:off x="301625" y="1128029"/>
            <a:ext cx="8229600" cy="434500"/>
          </a:xfrm>
        </p:spPr>
        <p:txBody>
          <a:bodyPr/>
          <a:lstStyle/>
          <a:p>
            <a:pPr eaLnBrk="1" hangingPunct="1">
              <a:buFont typeface="Arial" pitchFamily="-1" charset="0"/>
              <a:buNone/>
            </a:pPr>
            <a:r>
              <a:rPr lang="de-DE" sz="2000" b="1" dirty="0" smtClean="0">
                <a:solidFill>
                  <a:srgbClr val="604A7B"/>
                </a:solidFill>
                <a:ea typeface="ＭＳ Ｐゴシック" pitchFamily="-1" charset="-128"/>
                <a:cs typeface="ＭＳ Ｐゴシック" pitchFamily="-1" charset="-128"/>
              </a:rPr>
              <a:t>Lege folgende </a:t>
            </a:r>
            <a:r>
              <a:rPr lang="de-DE" sz="2000" b="1" dirty="0">
                <a:solidFill>
                  <a:srgbClr val="604A7B"/>
                </a:solidFill>
                <a:ea typeface="ＭＳ Ｐゴシック" pitchFamily="-1" charset="-128"/>
                <a:cs typeface="ＭＳ Ｐゴシック" pitchFamily="-1" charset="-128"/>
              </a:rPr>
              <a:t>Tabelle an:</a:t>
            </a:r>
            <a:endParaRPr lang="de-DE" sz="2000" b="1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510587"/>
              </p:ext>
            </p:extLst>
          </p:nvPr>
        </p:nvGraphicFramePr>
        <p:xfrm>
          <a:off x="457201" y="1970134"/>
          <a:ext cx="5341487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6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8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6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21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78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u="sng"/>
                        <a:t>id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groesse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preis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farbe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301625" y="1533955"/>
            <a:ext cx="929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/>
              <a:t>schuhe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90355" y="2815895"/>
            <a:ext cx="807402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>
                <a:latin typeface="Courier New"/>
                <a:cs typeface="Courier New"/>
              </a:rPr>
              <a:t>CREATE TABLE `schuhe` (</a:t>
            </a:r>
          </a:p>
          <a:p>
            <a:r>
              <a:rPr lang="de-DE" sz="1100" b="1">
                <a:latin typeface="Courier New"/>
                <a:cs typeface="Courier New"/>
              </a:rPr>
              <a:t>  `id` INT NOT NULL AUTO_INCREMENT PRIMARY KEY,</a:t>
            </a:r>
          </a:p>
          <a:p>
            <a:r>
              <a:rPr lang="de-DE" sz="1100" b="1">
                <a:latin typeface="Courier New"/>
                <a:cs typeface="Courier New"/>
              </a:rPr>
              <a:t>  `name` VARCHAR(45) NOT NULL,</a:t>
            </a:r>
          </a:p>
          <a:p>
            <a:r>
              <a:rPr lang="de-DE" sz="1100" b="1">
                <a:latin typeface="Courier New"/>
                <a:cs typeface="Courier New"/>
              </a:rPr>
              <a:t>  `groesse` VARCHAR(4),</a:t>
            </a:r>
          </a:p>
          <a:p>
            <a:r>
              <a:rPr lang="de-DE" sz="1100" b="1">
                <a:latin typeface="Courier New"/>
                <a:cs typeface="Courier New"/>
              </a:rPr>
              <a:t>  `preis` FLOAT NOT NULL,</a:t>
            </a:r>
          </a:p>
          <a:p>
            <a:r>
              <a:rPr lang="de-DE" sz="1100" b="1">
                <a:latin typeface="Courier New"/>
                <a:cs typeface="Courier New"/>
              </a:rPr>
              <a:t>  `farbe` VARCHAR(45));				-- groesse, farbe können leer sein</a:t>
            </a:r>
          </a:p>
          <a:p>
            <a:endParaRPr lang="de-DE" sz="1100" b="1">
              <a:latin typeface="Courier New"/>
              <a:cs typeface="Courier New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077617"/>
              </p:ext>
            </p:extLst>
          </p:nvPr>
        </p:nvGraphicFramePr>
        <p:xfrm>
          <a:off x="390355" y="4474496"/>
          <a:ext cx="5341487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6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8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6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21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78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b="1" u="sng"/>
                        <a:t>id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/>
                        <a:t>groesse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/>
                        <a:t>preis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/>
                        <a:t>farbe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Boots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42,5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99.99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rot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Outdoor</a:t>
                      </a:r>
                      <a:r>
                        <a:rPr lang="de-DE" baseline="0"/>
                        <a:t> King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XL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49.00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Outdoor Boss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49.40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grün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Hunter</a:t>
                      </a:r>
                      <a:r>
                        <a:rPr lang="de-DE" baseline="0"/>
                        <a:t> 3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99.50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301625" y="4014761"/>
            <a:ext cx="8229600" cy="43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itchFamily="-1" charset="0"/>
              <a:buNone/>
            </a:pPr>
            <a:r>
              <a:rPr lang="de-DE" sz="2000" b="1" smtClean="0">
                <a:solidFill>
                  <a:srgbClr val="604A7B"/>
                </a:solidFill>
                <a:ea typeface="ＭＳ Ｐゴシック" pitchFamily="-1" charset="-128"/>
                <a:cs typeface="ＭＳ Ｐゴシック" pitchFamily="-1" charset="-128"/>
              </a:rPr>
              <a:t>Füge  </a:t>
            </a:r>
            <a:r>
              <a:rPr lang="de-DE" sz="2000" b="1">
                <a:solidFill>
                  <a:srgbClr val="604A7B"/>
                </a:solidFill>
                <a:ea typeface="ＭＳ Ｐゴシック" pitchFamily="-1" charset="-128"/>
                <a:cs typeface="ＭＳ Ｐゴシック" pitchFamily="-1" charset="-128"/>
              </a:rPr>
              <a:t>diese Datensätze ein:</a:t>
            </a:r>
            <a:endParaRPr lang="de-DE" sz="2000" b="1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7494843" y="4264595"/>
            <a:ext cx="11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>
                <a:solidFill>
                  <a:srgbClr val="008000"/>
                </a:solidFill>
              </a:rPr>
              <a:t>Kurzform</a:t>
            </a:r>
          </a:p>
        </p:txBody>
      </p:sp>
      <p:cxnSp>
        <p:nvCxnSpPr>
          <p:cNvPr id="11" name="Gerade Verbindung mit Pfeil 10"/>
          <p:cNvCxnSpPr/>
          <p:nvPr/>
        </p:nvCxnSpPr>
        <p:spPr>
          <a:xfrm flipH="1">
            <a:off x="5731842" y="4449261"/>
            <a:ext cx="1763001" cy="597625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13"/>
          <p:cNvCxnSpPr/>
          <p:nvPr/>
        </p:nvCxnSpPr>
        <p:spPr>
          <a:xfrm flipH="1">
            <a:off x="5731842" y="4601661"/>
            <a:ext cx="1915402" cy="1548187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feld 15"/>
          <p:cNvSpPr txBox="1"/>
          <p:nvPr/>
        </p:nvSpPr>
        <p:spPr>
          <a:xfrm>
            <a:off x="7526957" y="5695428"/>
            <a:ext cx="115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>
                <a:solidFill>
                  <a:srgbClr val="FF0000"/>
                </a:solidFill>
              </a:rPr>
              <a:t>Langform</a:t>
            </a:r>
          </a:p>
        </p:txBody>
      </p:sp>
      <p:cxnSp>
        <p:nvCxnSpPr>
          <p:cNvPr id="17" name="Gerade Verbindung mit Pfeil 16"/>
          <p:cNvCxnSpPr>
            <a:endCxn id="9" idx="3"/>
          </p:cNvCxnSpPr>
          <p:nvPr/>
        </p:nvCxnSpPr>
        <p:spPr>
          <a:xfrm flipH="1" flipV="1">
            <a:off x="5731842" y="5401596"/>
            <a:ext cx="1915402" cy="3722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>
            <a:stCxn id="16" idx="1"/>
          </p:cNvCxnSpPr>
          <p:nvPr/>
        </p:nvCxnSpPr>
        <p:spPr>
          <a:xfrm flipH="1" flipV="1">
            <a:off x="5731842" y="5773839"/>
            <a:ext cx="1795115" cy="10625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759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Bildschirmpräsentation (4:3)</PresentationFormat>
  <Paragraphs>98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Courier New</vt:lpstr>
      <vt:lpstr>Office-Design</vt:lpstr>
      <vt:lpstr>MySQL: INSERT INTO</vt:lpstr>
      <vt:lpstr>Syntax</vt:lpstr>
      <vt:lpstr>Syntax</vt:lpstr>
      <vt:lpstr>Syntax</vt:lpstr>
      <vt:lpstr>Syntax</vt:lpstr>
      <vt:lpstr>Übung INSERT INTO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mySQL: Felddatentypen</dc:title>
  <dc:creator>Gunnar Johannesmeyer</dc:creator>
  <cp:lastModifiedBy>friesenm</cp:lastModifiedBy>
  <cp:revision>35</cp:revision>
  <cp:lastPrinted>2010-09-12T22:40:35Z</cp:lastPrinted>
  <dcterms:created xsi:type="dcterms:W3CDTF">2012-01-29T22:38:24Z</dcterms:created>
  <dcterms:modified xsi:type="dcterms:W3CDTF">2019-03-18T10:42:55Z</dcterms:modified>
</cp:coreProperties>
</file>