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de-DE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5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8A5284-0E1E-2C41-BB2F-5B1C3501CE82}" type="datetime1">
              <a:rPr lang="de-DE"/>
              <a:pPr>
                <a:defRPr/>
              </a:pPr>
              <a:t>12.03.2019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84D6EE-33ED-2648-803C-D57A1F5295D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A03AD-3E1A-9B4B-8F6E-E4D0C5A1688C}" type="datetime1">
              <a:rPr lang="de-DE"/>
              <a:pPr>
                <a:defRPr/>
              </a:pPr>
              <a:t>12.03.2019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D62F12-DD8A-2E46-941D-A3E418A850B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37C456-E5B8-9C47-B364-45B14DBCEBB3}" type="datetime1">
              <a:rPr lang="de-DE"/>
              <a:pPr>
                <a:defRPr/>
              </a:pPr>
              <a:t>12.03.2019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FFD756-8507-5040-B57E-022BA644188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947CA1-8D85-8946-B8B3-F3E530FE361A}" type="datetime1">
              <a:rPr lang="de-DE"/>
              <a:pPr>
                <a:defRPr/>
              </a:pPr>
              <a:t>12.03.2019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CD0EA5-215E-B642-B3B1-1BFF4465A80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6F57BD-2D19-D34F-B1FA-3D725446B36E}" type="datetime1">
              <a:rPr lang="de-DE"/>
              <a:pPr>
                <a:defRPr/>
              </a:pPr>
              <a:t>12.03.2019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80DFF-76F4-5543-9C77-FEB220D4205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2F39E8-7174-0441-9CA9-38EDF4C800E4}" type="datetime1">
              <a:rPr lang="de-DE"/>
              <a:pPr>
                <a:defRPr/>
              </a:pPr>
              <a:t>12.03.2019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C75F50-CE10-E541-92AD-59F0C471291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2C6565-C447-364B-A324-0A8B9AAC807F}" type="datetime1">
              <a:rPr lang="de-DE"/>
              <a:pPr>
                <a:defRPr/>
              </a:pPr>
              <a:t>12.03.2019</a:t>
            </a:fld>
            <a:endParaRPr lang="de-DE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6B5FF6-2409-9044-A871-C8955644855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98A530-9FB7-CD4B-A35C-37D40AF2405B}" type="datetime1">
              <a:rPr lang="de-DE"/>
              <a:pPr>
                <a:defRPr/>
              </a:pPr>
              <a:t>12.03.2019</a:t>
            </a:fld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03F62E-54FB-714F-9F86-4EE9931E5BD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07D0D2-2166-1944-A9AF-69728CD92290}" type="datetime1">
              <a:rPr lang="de-DE"/>
              <a:pPr>
                <a:defRPr/>
              </a:pPr>
              <a:t>12.03.2019</a:t>
            </a:fld>
            <a:endParaRPr lang="de-DE"/>
          </a:p>
        </p:txBody>
      </p:sp>
      <p:sp>
        <p:nvSpPr>
          <p:cNvPr id="3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EC5316-104F-2A4F-997B-38D14AD2F70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66C369-26EB-FD48-AD14-BB6F0F740FCD}" type="datetime1">
              <a:rPr lang="de-DE"/>
              <a:pPr>
                <a:defRPr/>
              </a:pPr>
              <a:t>12.03.2019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38C292-70A0-E54A-B6F8-BCEA55F190F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32EC0F-08CC-574F-A4F9-84D5065EF88F}" type="datetime1">
              <a:rPr lang="de-DE"/>
              <a:pPr>
                <a:defRPr/>
              </a:pPr>
              <a:t>12.03.2019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FFD78F-3A52-EE41-A86C-DBF403F162B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Mastertitelformat bearbeiten</a:t>
            </a:r>
          </a:p>
        </p:txBody>
      </p:sp>
      <p:sp>
        <p:nvSpPr>
          <p:cNvPr id="1027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971377F9-0C03-EE4C-A1A8-6A08735AED79}" type="datetime1">
              <a:rPr lang="de-DE"/>
              <a:pPr>
                <a:defRPr/>
              </a:pPr>
              <a:t>12.03.2019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6D757128-CCC3-9F40-BE37-D038983A966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7" name="Textfeld 6"/>
          <p:cNvSpPr txBox="1"/>
          <p:nvPr userDrawn="1"/>
        </p:nvSpPr>
        <p:spPr>
          <a:xfrm>
            <a:off x="7427913" y="6637338"/>
            <a:ext cx="1804987" cy="2460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000" b="1">
                <a:solidFill>
                  <a:schemeClr val="bg1">
                    <a:lumMod val="65000"/>
                  </a:schemeClr>
                </a:solidFill>
                <a:latin typeface="Arial"/>
                <a:ea typeface="+mn-ea"/>
                <a:cs typeface="Arial"/>
              </a:rPr>
              <a:t>www.informatikzentrale.de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el 1"/>
          <p:cNvSpPr>
            <a:spLocks noGrp="1"/>
          </p:cNvSpPr>
          <p:nvPr>
            <p:ph type="ctrTitle"/>
          </p:nvPr>
        </p:nvSpPr>
        <p:spPr>
          <a:xfrm>
            <a:off x="762640" y="962452"/>
            <a:ext cx="7772400" cy="1470025"/>
          </a:xfrm>
        </p:spPr>
        <p:txBody>
          <a:bodyPr/>
          <a:lstStyle/>
          <a:p>
            <a:pPr eaLnBrk="1" hangingPunct="1"/>
            <a:r>
              <a:rPr lang="de-DE" dirty="0" err="1">
                <a:ea typeface="ＭＳ Ｐゴシック" pitchFamily="-1" charset="-128"/>
                <a:cs typeface="ＭＳ Ｐゴシック" pitchFamily="-1" charset="-128"/>
              </a:rPr>
              <a:t>MariaDB</a:t>
            </a:r>
            <a:r>
              <a:rPr lang="de-DE" dirty="0">
                <a:ea typeface="ＭＳ Ｐゴシック" pitchFamily="-1" charset="-128"/>
                <a:cs typeface="ＭＳ Ｐゴシック" pitchFamily="-1" charset="-128"/>
              </a:rPr>
              <a:t>/MySQL: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995083" y="2518442"/>
            <a:ext cx="7456192" cy="2505924"/>
          </a:xfrm>
        </p:spPr>
        <p:txBody>
          <a:bodyPr rtlCol="0">
            <a:noAutofit/>
          </a:bodyPr>
          <a:lstStyle/>
          <a:p>
            <a:pPr lvl="5" algn="l">
              <a:buFontTx/>
              <a:buChar char="-"/>
              <a:defRPr/>
            </a:pPr>
            <a:r>
              <a:rPr lang="de-DE" sz="3400" dirty="0">
                <a:solidFill>
                  <a:schemeClr val="tx1"/>
                </a:solidFill>
              </a:rPr>
              <a:t> UPDATE</a:t>
            </a:r>
            <a:br>
              <a:rPr lang="de-DE" sz="3400" dirty="0">
                <a:solidFill>
                  <a:schemeClr val="tx1"/>
                </a:solidFill>
              </a:rPr>
            </a:br>
            <a:r>
              <a:rPr lang="de-DE" sz="3400" dirty="0">
                <a:solidFill>
                  <a:schemeClr val="tx1"/>
                </a:solidFill>
              </a:rPr>
              <a:t>- ALTER</a:t>
            </a:r>
          </a:p>
          <a:p>
            <a:pPr lvl="5" algn="l">
              <a:buFontTx/>
              <a:buChar char="-"/>
              <a:defRPr/>
            </a:pPr>
            <a:r>
              <a:rPr lang="de-DE" sz="3400" dirty="0">
                <a:solidFill>
                  <a:schemeClr val="tx1"/>
                </a:solidFill>
              </a:rPr>
              <a:t> DELETE</a:t>
            </a:r>
          </a:p>
          <a:p>
            <a:pPr lvl="5" algn="l">
              <a:buFontTx/>
              <a:buChar char="-"/>
              <a:defRPr/>
            </a:pPr>
            <a:r>
              <a:rPr lang="de-DE" sz="3400" dirty="0">
                <a:solidFill>
                  <a:schemeClr val="tx1"/>
                </a:solidFill>
              </a:rPr>
              <a:t> DROP TABLE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>
                <a:ea typeface="+mj-ea"/>
                <a:cs typeface="+mj-cs"/>
              </a:rPr>
              <a:t>UPDATE</a:t>
            </a:r>
            <a:br>
              <a:rPr lang="de-DE">
                <a:ea typeface="+mj-ea"/>
                <a:cs typeface="+mj-cs"/>
              </a:rPr>
            </a:br>
            <a:r>
              <a:rPr lang="de-DE">
                <a:ea typeface="+mj-ea"/>
                <a:cs typeface="+mj-cs"/>
              </a:rPr>
              <a:t>Aktualisierung eines Datensatzes</a:t>
            </a:r>
          </a:p>
        </p:txBody>
      </p:sp>
      <p:sp>
        <p:nvSpPr>
          <p:cNvPr id="14339" name="Inhaltsplatzhalter 2"/>
          <p:cNvSpPr>
            <a:spLocks noGrp="1"/>
          </p:cNvSpPr>
          <p:nvPr>
            <p:ph idx="1"/>
          </p:nvPr>
        </p:nvSpPr>
        <p:spPr>
          <a:xfrm>
            <a:off x="301625" y="1635125"/>
            <a:ext cx="8229600" cy="4913313"/>
          </a:xfrm>
        </p:spPr>
        <p:txBody>
          <a:bodyPr/>
          <a:lstStyle/>
          <a:p>
            <a:pPr eaLnBrk="1" hangingPunct="1">
              <a:buFont typeface="Arial" pitchFamily="-1" charset="0"/>
              <a:buNone/>
            </a:pPr>
            <a:r>
              <a:rPr lang="de-DE" sz="20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UPDATE tabellenname SET variablenname='neuer Inhalt' WHERE id=3</a:t>
            </a:r>
          </a:p>
          <a:p>
            <a:pPr eaLnBrk="1" hangingPunct="1">
              <a:buFont typeface="Arial" pitchFamily="-1" charset="0"/>
              <a:buNone/>
            </a:pPr>
            <a:endParaRPr lang="de-DE" sz="2000" b="1"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Font typeface="Arial" pitchFamily="-1" charset="0"/>
              <a:buNone/>
            </a:pPr>
            <a:r>
              <a:rPr lang="de-DE" sz="2000" b="1" i="1">
                <a:ea typeface="Courier New" pitchFamily="-1" charset="0"/>
                <a:cs typeface="Courier New" pitchFamily="-1" charset="0"/>
              </a:rPr>
              <a:t>Beispiel:</a:t>
            </a:r>
          </a:p>
          <a:p>
            <a:pPr eaLnBrk="1" hangingPunct="1">
              <a:buFont typeface="Arial" pitchFamily="-1" charset="0"/>
              <a:buNone/>
            </a:pPr>
            <a:r>
              <a:rPr lang="de-DE" sz="2000" b="1">
                <a:latin typeface="Courier New" pitchFamily="-1" charset="0"/>
                <a:ea typeface="Courier New" pitchFamily="-1" charset="0"/>
                <a:cs typeface="Courier New" pitchFamily="-1" charset="0"/>
              </a:rPr>
              <a:t>UPDATE kunden SET telefonnummer='neuer Inhalt', postleitzahl='neuer Inhalt' WHERE kunde_id=7</a:t>
            </a:r>
            <a:endParaRPr lang="de-DE" sz="1900" i="1"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>
                <a:ea typeface="+mj-ea"/>
                <a:cs typeface="+mj-cs"/>
              </a:rPr>
              <a:t>ALTER TABLE</a:t>
            </a:r>
            <a:br>
              <a:rPr lang="de-DE">
                <a:ea typeface="+mj-ea"/>
                <a:cs typeface="+mj-cs"/>
              </a:rPr>
            </a:br>
            <a:r>
              <a:rPr lang="de-DE">
                <a:ea typeface="+mj-ea"/>
                <a:cs typeface="+mj-cs"/>
              </a:rPr>
              <a:t>Tabellenstruktur ändern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46050" y="1417638"/>
            <a:ext cx="8785225" cy="5440362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de-DE" sz="2000" b="1">
                <a:ea typeface="+mn-ea"/>
                <a:cs typeface="+mn-cs"/>
              </a:rPr>
              <a:t>RENAME </a:t>
            </a:r>
            <a:r>
              <a:rPr lang="de-DE" sz="2000">
                <a:ea typeface="+mn-ea"/>
                <a:cs typeface="+mn-cs"/>
              </a:rPr>
              <a:t>– benennt die Tabelle um, z.B.</a:t>
            </a:r>
          </a:p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de-DE" sz="2000" b="1">
                <a:solidFill>
                  <a:srgbClr val="FF0000"/>
                </a:solidFill>
                <a:latin typeface="Courier New"/>
                <a:ea typeface="+mn-ea"/>
                <a:cs typeface="Courier New"/>
              </a:rPr>
              <a:t>ALTER TABLE kunden RENAME bestandskunden</a:t>
            </a:r>
          </a:p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de-DE" sz="2000">
              <a:solidFill>
                <a:srgbClr val="FF0000"/>
              </a:solidFill>
              <a:latin typeface="Courier New"/>
              <a:ea typeface="+mn-ea"/>
              <a:cs typeface="Courier New"/>
            </a:endParaRPr>
          </a:p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de-DE" sz="2000" b="1">
                <a:ea typeface="+mn-ea"/>
                <a:cs typeface="+mn-cs"/>
              </a:rPr>
              <a:t>ADD COLUMN </a:t>
            </a:r>
            <a:r>
              <a:rPr lang="de-DE" sz="2000">
                <a:ea typeface="+mn-ea"/>
                <a:cs typeface="+mn-cs"/>
              </a:rPr>
              <a:t>– fügt ein Feld hinzu, z.B.</a:t>
            </a:r>
          </a:p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de-DE" sz="2000" b="1">
                <a:solidFill>
                  <a:srgbClr val="FF0000"/>
                </a:solidFill>
                <a:latin typeface="Courier New"/>
                <a:ea typeface="+mn-ea"/>
                <a:cs typeface="Courier New"/>
              </a:rPr>
              <a:t>ALTER TABLE kunden ADD COLUMN registrierungsdatum TIMESTAMP</a:t>
            </a:r>
          </a:p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de-DE" sz="2000">
              <a:solidFill>
                <a:srgbClr val="FF0000"/>
              </a:solidFill>
              <a:latin typeface="Courier New"/>
              <a:ea typeface="+mn-ea"/>
              <a:cs typeface="Courier New"/>
            </a:endParaRPr>
          </a:p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de-DE" sz="2000" b="1">
                <a:ea typeface="+mn-ea"/>
                <a:cs typeface="+mn-cs"/>
              </a:rPr>
              <a:t>DROP COLUMN </a:t>
            </a:r>
            <a:r>
              <a:rPr lang="de-DE" sz="2000">
                <a:ea typeface="+mn-ea"/>
                <a:cs typeface="+mn-cs"/>
              </a:rPr>
              <a:t>– löscht ein Feld, z.B.</a:t>
            </a:r>
          </a:p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de-DE" sz="2054" b="1">
                <a:solidFill>
                  <a:srgbClr val="FF0000"/>
                </a:solidFill>
                <a:latin typeface="Courier New"/>
                <a:ea typeface="+mn-ea"/>
                <a:cs typeface="Courier New"/>
              </a:rPr>
              <a:t>ALTER TABLE kunden DROP COLUMN registrierungsdatum</a:t>
            </a:r>
          </a:p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de-DE" sz="2054" b="1">
              <a:solidFill>
                <a:srgbClr val="FF0000"/>
              </a:solidFill>
              <a:latin typeface="Courier New"/>
              <a:ea typeface="+mn-ea"/>
              <a:cs typeface="Courier New"/>
            </a:endParaRPr>
          </a:p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de-DE" sz="2000" b="1">
                <a:ea typeface="+mn-ea"/>
                <a:cs typeface="+mn-cs"/>
              </a:rPr>
              <a:t>CHANGE </a:t>
            </a:r>
            <a:r>
              <a:rPr lang="de-DE" sz="2000">
                <a:ea typeface="+mn-ea"/>
                <a:cs typeface="+mn-cs"/>
              </a:rPr>
              <a:t>– Änderung eines Feldes, wobei die Attribute des Feldes neu angegeben werden müssen, z.B.</a:t>
            </a:r>
          </a:p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de-DE" sz="2054" b="1">
                <a:solidFill>
                  <a:srgbClr val="FF0000"/>
                </a:solidFill>
                <a:latin typeface="Courier New"/>
                <a:ea typeface="+mn-ea"/>
                <a:cs typeface="Courier New"/>
              </a:rPr>
              <a:t>ALTER TABLE kunden CHANGE altername neuername VARCHAR(255) NOT NULL</a:t>
            </a:r>
          </a:p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de-DE" sz="2000">
              <a:ea typeface="+mn-ea"/>
              <a:cs typeface="+mn-cs"/>
            </a:endParaRPr>
          </a:p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de-DE" sz="2000">
                <a:ea typeface="+mn-ea"/>
                <a:cs typeface="+mn-cs"/>
              </a:rPr>
              <a:t>oder um nur die Attribute zu ändern</a:t>
            </a:r>
          </a:p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de-DE" sz="2054" b="1">
                <a:solidFill>
                  <a:srgbClr val="FF0000"/>
                </a:solidFill>
                <a:latin typeface="Courier New"/>
                <a:ea typeface="+mn-ea"/>
                <a:cs typeface="Courier New"/>
              </a:rPr>
              <a:t>ALTER TABLE search CHANGE altername altername VARCHAR(200) NOT NULL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>
                <a:ea typeface="+mj-ea"/>
                <a:cs typeface="+mj-cs"/>
              </a:rPr>
              <a:t>DELETE</a:t>
            </a:r>
            <a:br>
              <a:rPr lang="de-DE">
                <a:ea typeface="+mj-ea"/>
                <a:cs typeface="+mj-cs"/>
              </a:rPr>
            </a:br>
            <a:r>
              <a:rPr lang="de-DE">
                <a:ea typeface="+mj-ea"/>
                <a:cs typeface="+mj-cs"/>
              </a:rPr>
              <a:t>Löschen von Daten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2051050"/>
            <a:ext cx="7734300" cy="44323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de-DE" sz="2000" b="1">
                <a:solidFill>
                  <a:srgbClr val="FF0000"/>
                </a:solidFill>
                <a:latin typeface="Courier New"/>
                <a:ea typeface="+mn-ea"/>
                <a:cs typeface="Courier New"/>
              </a:rPr>
              <a:t>DELETE FROM tabellenname</a:t>
            </a:r>
          </a:p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de-DE" sz="2000">
                <a:ea typeface="+mn-ea"/>
                <a:cs typeface="+mn-cs"/>
              </a:rPr>
              <a:t>löscht sämtliche Datensätze einer Tabelle.</a:t>
            </a:r>
          </a:p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de-DE" sz="2000">
              <a:ea typeface="+mn-ea"/>
              <a:cs typeface="+mn-cs"/>
            </a:endParaRPr>
          </a:p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de-DE" sz="2000" b="1">
                <a:ea typeface="+mn-ea"/>
                <a:cs typeface="+mn-cs"/>
              </a:rPr>
              <a:t>Einschränkung mit WHERE:</a:t>
            </a:r>
          </a:p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de-DE" sz="2000" b="1">
                <a:solidFill>
                  <a:srgbClr val="FF0000"/>
                </a:solidFill>
                <a:latin typeface="Courier New"/>
                <a:ea typeface="+mn-ea"/>
                <a:cs typeface="Courier New"/>
              </a:rPr>
              <a:t>DELETE FROM tabellenname WHERE id=8… </a:t>
            </a:r>
          </a:p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de-DE" sz="2000">
                <a:ea typeface="+mn-ea"/>
                <a:cs typeface="+mn-cs"/>
              </a:rPr>
              <a:t>löscht alle Datensätze, in denen das Feld id den Wert 8 hat.</a:t>
            </a:r>
            <a:endParaRPr lang="de-DE" sz="2054">
              <a:solidFill>
                <a:srgbClr val="FF0000"/>
              </a:solidFill>
              <a:latin typeface="Courier New"/>
              <a:ea typeface="+mn-ea"/>
              <a:cs typeface="Courier New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>
                <a:ea typeface="+mj-ea"/>
                <a:cs typeface="+mj-cs"/>
              </a:rPr>
              <a:t>DROP TABLE</a:t>
            </a:r>
            <a:br>
              <a:rPr lang="de-DE">
                <a:ea typeface="+mj-ea"/>
                <a:cs typeface="+mj-cs"/>
              </a:rPr>
            </a:br>
            <a:r>
              <a:rPr lang="de-DE">
                <a:ea typeface="+mj-ea"/>
                <a:cs typeface="+mj-cs"/>
              </a:rPr>
              <a:t>Löschen von Tabellen</a:t>
            </a:r>
          </a:p>
        </p:txBody>
      </p:sp>
      <p:sp>
        <p:nvSpPr>
          <p:cNvPr id="17411" name="Inhaltsplatzhalter 2"/>
          <p:cNvSpPr>
            <a:spLocks noGrp="1"/>
          </p:cNvSpPr>
          <p:nvPr>
            <p:ph idx="1"/>
          </p:nvPr>
        </p:nvSpPr>
        <p:spPr>
          <a:xfrm>
            <a:off x="457200" y="2051050"/>
            <a:ext cx="7734300" cy="4432300"/>
          </a:xfrm>
        </p:spPr>
        <p:txBody>
          <a:bodyPr/>
          <a:lstStyle/>
          <a:p>
            <a:pPr eaLnBrk="1" hangingPunct="1">
              <a:buFont typeface="Arial" pitchFamily="-1" charset="0"/>
              <a:buNone/>
            </a:pPr>
            <a:r>
              <a:rPr lang="de-DE" sz="37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DROP TABLE tabellenname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186</Words>
  <Application>Microsoft Office PowerPoint</Application>
  <PresentationFormat>Bildschirmpräsentation (4:3)</PresentationFormat>
  <Paragraphs>33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9" baseType="lpstr">
      <vt:lpstr>Arial</vt:lpstr>
      <vt:lpstr>Calibri</vt:lpstr>
      <vt:lpstr>Courier New</vt:lpstr>
      <vt:lpstr>Office-Design</vt:lpstr>
      <vt:lpstr>MariaDB/MySQL:</vt:lpstr>
      <vt:lpstr>UPDATE Aktualisierung eines Datensatzes</vt:lpstr>
      <vt:lpstr>ALTER TABLE Tabellenstruktur ändern</vt:lpstr>
      <vt:lpstr>DELETE Löschen von Daten</vt:lpstr>
      <vt:lpstr>DROP TABLE Löschen von Tabellen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mySQL: Felddatentypen</dc:title>
  <dc:creator/>
  <cp:lastModifiedBy>Gunnar Johannesmeyer</cp:lastModifiedBy>
  <cp:revision>24</cp:revision>
  <cp:lastPrinted>2009-10-14T08:49:36Z</cp:lastPrinted>
  <dcterms:created xsi:type="dcterms:W3CDTF">2012-01-29T22:38:24Z</dcterms:created>
  <dcterms:modified xsi:type="dcterms:W3CDTF">2019-03-12T14:51:50Z</dcterms:modified>
</cp:coreProperties>
</file>