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3" r:id="rId4"/>
    <p:sldId id="258" r:id="rId5"/>
    <p:sldId id="276" r:id="rId6"/>
    <p:sldId id="281" r:id="rId7"/>
    <p:sldId id="294" r:id="rId8"/>
    <p:sldId id="280" r:id="rId9"/>
    <p:sldId id="295" r:id="rId10"/>
    <p:sldId id="285" r:id="rId11"/>
    <p:sldId id="287" r:id="rId12"/>
    <p:sldId id="296" r:id="rId13"/>
    <p:sldId id="290" r:id="rId14"/>
    <p:sldId id="293" r:id="rId15"/>
  </p:sldIdLst>
  <p:sldSz cx="9144000" cy="6858000" type="screen4x3"/>
  <p:notesSz cx="6858000" cy="9144000"/>
  <p:defaultTextStyle>
    <a:defPPr>
      <a:defRPr lang="de-DE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28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109AF-3293-A14E-A686-9A6861BE962B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BBD51-F639-6543-B92E-F6AC3893CEB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A4E64-E117-D341-90F5-A6346A4FDD08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215AB-3DED-2147-81F1-8F67675AC5E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DE54B-E83E-4149-A96D-D3FB319844F9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581D4-A792-A044-91FD-13759035D18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9822A-46BC-E643-A22F-92A160CB5545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A4267-15A7-0445-AE0E-9454BE28E47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7A919-F404-8040-89BC-B5D02571C1F1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50B82-0867-9042-970A-64CFD4E8878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F2A6C-F535-7342-8810-BE87E9AD52E7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896AF-4237-8A4C-B47D-1DF48A66BB3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34F6C-0733-FB43-B36E-7582557B8D89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D11D7-AEB5-6943-8703-62F5252B897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73F08-9B78-7E4F-BDFA-BF5301D7BCA6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1B968-6DE2-BF45-929C-091F0BA330D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7A865-6792-1A4A-BDED-E5ABE774CB0F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FBF54-E4E7-7F49-BFA9-6E92F894705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37D85-7763-C64D-9990-0A92FF4B3BD2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9334A-420A-B245-A1A3-AC84E00FF30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9BA3C-DDA2-D049-8E67-414589139CB2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39C1A-1DB4-B44D-83B7-22063DC1EEC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Mastertitelformat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E5E723E-8FD1-2F4F-9F1C-14BA4055494C}" type="datetime1">
              <a:rPr lang="de-DE"/>
              <a:pPr>
                <a:defRPr/>
              </a:pPr>
              <a:t>27.01.2021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30441EF-E3B2-9F46-9362-FCE0C1E2582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7" name="Textfeld 6"/>
          <p:cNvSpPr txBox="1"/>
          <p:nvPr userDrawn="1"/>
        </p:nvSpPr>
        <p:spPr>
          <a:xfrm>
            <a:off x="7427913" y="6637338"/>
            <a:ext cx="1804987" cy="2460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000" b="1">
                <a:solidFill>
                  <a:schemeClr val="bg1">
                    <a:lumMod val="65000"/>
                  </a:schemeClr>
                </a:solidFill>
                <a:latin typeface="Arial"/>
                <a:ea typeface="+mn-ea"/>
                <a:cs typeface="Arial"/>
              </a:rPr>
              <a:t>www.informatikzentrale.de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de-DE" dirty="0">
                <a:ea typeface="ＭＳ Ｐゴシック" pitchFamily="-1" charset="-128"/>
                <a:cs typeface="ＭＳ Ｐゴシック" pitchFamily="-1" charset="-128"/>
              </a:rPr>
              <a:t>Einfaches Rechnen</a:t>
            </a:r>
            <a:br>
              <a:rPr lang="de-DE" dirty="0">
                <a:ea typeface="ＭＳ Ｐゴシック" pitchFamily="-1" charset="-128"/>
                <a:cs typeface="ＭＳ Ｐゴシック" pitchFamily="-1" charset="-128"/>
              </a:rPr>
            </a:br>
            <a:endParaRPr lang="de-DE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SUM()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55599" y="1428789"/>
            <a:ext cx="85513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>
                <a:latin typeface="Courier New"/>
                <a:cs typeface="Courier New"/>
              </a:rPr>
              <a:t>SELECT</a:t>
            </a:r>
          </a:p>
          <a:p>
            <a:r>
              <a:rPr lang="de-DE" sz="2200">
                <a:latin typeface="Courier New"/>
                <a:cs typeface="Courier New"/>
              </a:rPr>
              <a:t>	SUM(orte.anzahl_telefonleitungen)</a:t>
            </a:r>
          </a:p>
          <a:p>
            <a:r>
              <a:rPr lang="de-DE" sz="2200">
                <a:latin typeface="Courier New"/>
                <a:cs typeface="Courier New"/>
              </a:rPr>
              <a:t>FROM</a:t>
            </a:r>
          </a:p>
          <a:p>
            <a:r>
              <a:rPr lang="de-DE" sz="2200">
                <a:latin typeface="Courier New"/>
                <a:cs typeface="Courier New"/>
              </a:rPr>
              <a:t>	orte</a:t>
            </a:r>
          </a:p>
        </p:txBody>
      </p:sp>
      <p:pic>
        <p:nvPicPr>
          <p:cNvPr id="4" name="Bild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2017" y="4700172"/>
            <a:ext cx="3079446" cy="1133726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2565400" y="3906335"/>
            <a:ext cx="5685195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de-DE"/>
              <a:t>Werte der Spalte anzahl_telefonleitungen summieren: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AVG()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55599" y="1428789"/>
            <a:ext cx="855133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>
                <a:latin typeface="Courier New"/>
                <a:cs typeface="Courier New"/>
              </a:rPr>
              <a:t>SELECT</a:t>
            </a:r>
          </a:p>
          <a:p>
            <a:r>
              <a:rPr lang="de-DE" sz="2200">
                <a:latin typeface="Courier New"/>
                <a:cs typeface="Courier New"/>
              </a:rPr>
              <a:t>	AVG(kontostand_giro)</a:t>
            </a:r>
          </a:p>
          <a:p>
            <a:r>
              <a:rPr lang="de-DE" sz="2200">
                <a:latin typeface="Courier New"/>
                <a:cs typeface="Courier New"/>
              </a:rPr>
              <a:t>FROM</a:t>
            </a:r>
          </a:p>
          <a:p>
            <a:r>
              <a:rPr lang="de-DE" sz="2200">
                <a:latin typeface="Courier New"/>
                <a:cs typeface="Courier New"/>
              </a:rPr>
              <a:t>	orte, kunden</a:t>
            </a:r>
          </a:p>
          <a:p>
            <a:r>
              <a:rPr lang="de-DE" sz="2200">
                <a:latin typeface="Courier New"/>
                <a:cs typeface="Courier New"/>
              </a:rPr>
              <a:t>WHERE</a:t>
            </a:r>
          </a:p>
          <a:p>
            <a:r>
              <a:rPr lang="de-DE" sz="2200">
                <a:latin typeface="Courier New"/>
                <a:cs typeface="Courier New"/>
              </a:rPr>
              <a:t>	orte.postleitzahl = kunden.ort_postleitzahl</a:t>
            </a:r>
          </a:p>
        </p:txBody>
      </p:sp>
      <p:pic>
        <p:nvPicPr>
          <p:cNvPr id="2" name="Bild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1512" y="3861686"/>
            <a:ext cx="2830691" cy="96282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AVG()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55599" y="1428789"/>
            <a:ext cx="8551334" cy="24622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>
                <a:latin typeface="Courier New"/>
                <a:cs typeface="Courier New"/>
              </a:rPr>
              <a:t>SELECT</a:t>
            </a:r>
          </a:p>
          <a:p>
            <a:r>
              <a:rPr lang="de-DE" sz="2200">
                <a:latin typeface="Courier New"/>
                <a:cs typeface="Courier New"/>
              </a:rPr>
              <a:t>	AVG(kontostand_giro) </a:t>
            </a:r>
            <a:r>
              <a:rPr lang="de-DE" sz="2200" b="1">
                <a:solidFill>
                  <a:srgbClr val="008000"/>
                </a:solidFill>
                <a:latin typeface="Courier New"/>
                <a:cs typeface="Courier New"/>
              </a:rPr>
              <a:t>AS 'Durchschnittlicher Kontostand'</a:t>
            </a:r>
          </a:p>
          <a:p>
            <a:r>
              <a:rPr lang="de-DE" sz="2200">
                <a:latin typeface="Courier New"/>
                <a:cs typeface="Courier New"/>
              </a:rPr>
              <a:t>FROM</a:t>
            </a:r>
          </a:p>
          <a:p>
            <a:r>
              <a:rPr lang="de-DE" sz="2200">
                <a:latin typeface="Courier New"/>
                <a:cs typeface="Courier New"/>
              </a:rPr>
              <a:t>	orte, kunden</a:t>
            </a:r>
          </a:p>
          <a:p>
            <a:r>
              <a:rPr lang="de-DE" sz="2200">
                <a:latin typeface="Courier New"/>
                <a:cs typeface="Courier New"/>
              </a:rPr>
              <a:t>WHERE</a:t>
            </a:r>
          </a:p>
          <a:p>
            <a:r>
              <a:rPr lang="de-DE" sz="2200">
                <a:latin typeface="Courier New"/>
                <a:cs typeface="Courier New"/>
              </a:rPr>
              <a:t>	orte.postleitzahl = kunden.ort_postleitzahl</a:t>
            </a:r>
          </a:p>
        </p:txBody>
      </p:sp>
      <p:pic>
        <p:nvPicPr>
          <p:cNvPr id="2" name="Bild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628" y="4172856"/>
            <a:ext cx="3733801" cy="1270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5778500" y="1261906"/>
            <a:ext cx="2217674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de-DE" sz="2400"/>
              <a:t>oder mit Alias ...</a:t>
            </a:r>
          </a:p>
        </p:txBody>
      </p:sp>
      <p:pic>
        <p:nvPicPr>
          <p:cNvPr id="4" name="Bild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2327" y="4308928"/>
            <a:ext cx="4160523" cy="1061358"/>
          </a:xfrm>
          <a:prstGeom prst="rect">
            <a:avLst/>
          </a:prstGeom>
        </p:spPr>
      </p:pic>
      <p:cxnSp>
        <p:nvCxnSpPr>
          <p:cNvPr id="6" name="Gerade Verbindung 5"/>
          <p:cNvCxnSpPr>
            <a:cxnSpLocks/>
          </p:cNvCxnSpPr>
          <p:nvPr/>
        </p:nvCxnSpPr>
        <p:spPr>
          <a:xfrm flipV="1">
            <a:off x="535214" y="4517571"/>
            <a:ext cx="3193143" cy="1814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925786" y="4045857"/>
            <a:ext cx="3882571" cy="889000"/>
          </a:xfrm>
          <a:prstGeom prst="ellipse">
            <a:avLst/>
          </a:prstGeom>
          <a:noFill/>
          <a:ln w="76200" cmpd="sng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44216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BETWEEN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55599" y="1566333"/>
            <a:ext cx="855133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dirty="0">
                <a:latin typeface="Courier New"/>
                <a:cs typeface="Courier New"/>
              </a:rPr>
              <a:t>SELECT</a:t>
            </a:r>
          </a:p>
          <a:p>
            <a:r>
              <a:rPr lang="de-DE" sz="2200" dirty="0">
                <a:latin typeface="Courier New"/>
                <a:cs typeface="Courier New"/>
              </a:rPr>
              <a:t>	*</a:t>
            </a:r>
          </a:p>
          <a:p>
            <a:r>
              <a:rPr lang="de-DE" sz="2200" dirty="0">
                <a:latin typeface="Courier New"/>
                <a:cs typeface="Courier New"/>
              </a:rPr>
              <a:t>FROM</a:t>
            </a:r>
          </a:p>
          <a:p>
            <a:r>
              <a:rPr lang="de-DE" sz="2200" dirty="0">
                <a:latin typeface="Courier New"/>
                <a:cs typeface="Courier New"/>
              </a:rPr>
              <a:t>	orte</a:t>
            </a:r>
          </a:p>
          <a:p>
            <a:r>
              <a:rPr lang="de-DE" sz="2200" b="1" dirty="0">
                <a:solidFill>
                  <a:srgbClr val="FF0000"/>
                </a:solidFill>
                <a:latin typeface="Courier New"/>
                <a:cs typeface="Courier New"/>
              </a:rPr>
              <a:t>WHERE</a:t>
            </a:r>
          </a:p>
          <a:p>
            <a:r>
              <a:rPr lang="de-DE" sz="2200" b="1" dirty="0">
                <a:solidFill>
                  <a:srgbClr val="FF0000"/>
                </a:solidFill>
                <a:latin typeface="Courier New"/>
                <a:cs typeface="Courier New"/>
              </a:rPr>
              <a:t>	</a:t>
            </a:r>
            <a:r>
              <a:rPr lang="de-DE" sz="2200" b="1" dirty="0" err="1">
                <a:solidFill>
                  <a:srgbClr val="FF0000"/>
                </a:solidFill>
                <a:latin typeface="Courier New"/>
                <a:cs typeface="Courier New"/>
              </a:rPr>
              <a:t>einwohnerzahl</a:t>
            </a:r>
            <a:r>
              <a:rPr lang="de-DE" sz="2200" b="1" dirty="0">
                <a:solidFill>
                  <a:srgbClr val="FF0000"/>
                </a:solidFill>
                <a:latin typeface="Courier New"/>
                <a:cs typeface="Courier New"/>
              </a:rPr>
              <a:t> BETWEEN 50000 AND 1000000</a:t>
            </a:r>
          </a:p>
        </p:txBody>
      </p:sp>
      <p:pic>
        <p:nvPicPr>
          <p:cNvPr id="5" name="Bild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4883" y="2033811"/>
            <a:ext cx="6234455" cy="848750"/>
          </a:xfrm>
          <a:prstGeom prst="rect">
            <a:avLst/>
          </a:prstGeom>
        </p:spPr>
      </p:pic>
      <p:sp>
        <p:nvSpPr>
          <p:cNvPr id="6" name="Textfeld 5"/>
          <p:cNvSpPr txBox="1"/>
          <p:nvPr/>
        </p:nvSpPr>
        <p:spPr>
          <a:xfrm>
            <a:off x="5580101" y="1417638"/>
            <a:ext cx="2944849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de-DE"/>
              <a:t>Nützlich bei Datumsangaben!</a:t>
            </a:r>
          </a:p>
        </p:txBody>
      </p:sp>
      <p:sp>
        <p:nvSpPr>
          <p:cNvPr id="7" name="Rechteck 6"/>
          <p:cNvSpPr/>
          <p:nvPr/>
        </p:nvSpPr>
        <p:spPr>
          <a:xfrm>
            <a:off x="194733" y="4306164"/>
            <a:ext cx="4572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sz="2200">
                <a:latin typeface="Courier New"/>
                <a:cs typeface="Courier New"/>
              </a:rPr>
              <a:t>SELECT</a:t>
            </a:r>
          </a:p>
          <a:p>
            <a:r>
              <a:rPr lang="de-DE" sz="2200">
                <a:latin typeface="Courier New"/>
                <a:cs typeface="Courier New"/>
              </a:rPr>
              <a:t>	*</a:t>
            </a:r>
          </a:p>
          <a:p>
            <a:r>
              <a:rPr lang="de-DE" sz="2200">
                <a:latin typeface="Courier New"/>
                <a:cs typeface="Courier New"/>
              </a:rPr>
              <a:t>FROM</a:t>
            </a:r>
          </a:p>
          <a:p>
            <a:r>
              <a:rPr lang="de-DE" sz="2200">
                <a:latin typeface="Courier New"/>
                <a:cs typeface="Courier New"/>
              </a:rPr>
              <a:t>	orte</a:t>
            </a:r>
          </a:p>
          <a:p>
            <a:r>
              <a:rPr lang="de-DE" sz="2200" b="1">
                <a:solidFill>
                  <a:srgbClr val="FF0000"/>
                </a:solidFill>
                <a:latin typeface="Courier New"/>
                <a:cs typeface="Courier New"/>
              </a:rPr>
              <a:t>WHERE</a:t>
            </a:r>
          </a:p>
          <a:p>
            <a:r>
              <a:rPr lang="de-DE" sz="2200" b="1">
                <a:solidFill>
                  <a:srgbClr val="FF0000"/>
                </a:solidFill>
                <a:latin typeface="Courier New"/>
                <a:cs typeface="Courier New"/>
              </a:rPr>
              <a:t>	einwohnerzahl &lt; 50000</a:t>
            </a:r>
          </a:p>
        </p:txBody>
      </p:sp>
      <p:pic>
        <p:nvPicPr>
          <p:cNvPr id="10" name="Bild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3630" y="4729772"/>
            <a:ext cx="5394192" cy="56189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ROUND()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55599" y="2604975"/>
            <a:ext cx="855133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>
                <a:latin typeface="Courier New"/>
                <a:cs typeface="Courier New"/>
              </a:rPr>
              <a:t>SELECT</a:t>
            </a:r>
          </a:p>
          <a:p>
            <a:r>
              <a:rPr lang="de-DE" sz="2200">
                <a:latin typeface="Courier New"/>
                <a:cs typeface="Courier New"/>
              </a:rPr>
              <a:t>	ROUND(AVG(kontostand_giro),2)</a:t>
            </a:r>
          </a:p>
          <a:p>
            <a:r>
              <a:rPr lang="de-DE" sz="2200">
                <a:latin typeface="Courier New"/>
                <a:cs typeface="Courier New"/>
              </a:rPr>
              <a:t>FROM</a:t>
            </a:r>
          </a:p>
          <a:p>
            <a:r>
              <a:rPr lang="de-DE" sz="2200">
                <a:latin typeface="Courier New"/>
                <a:cs typeface="Courier New"/>
              </a:rPr>
              <a:t>	orte, kunden</a:t>
            </a:r>
          </a:p>
          <a:p>
            <a:r>
              <a:rPr lang="de-DE" sz="2200">
                <a:latin typeface="Courier New"/>
                <a:cs typeface="Courier New"/>
              </a:rPr>
              <a:t>WHERE</a:t>
            </a:r>
          </a:p>
          <a:p>
            <a:r>
              <a:rPr lang="de-DE" sz="2200">
                <a:latin typeface="Courier New"/>
                <a:cs typeface="Courier New"/>
              </a:rPr>
              <a:t>	orte.postleitzahl = kunden.ort_postleitzahl</a:t>
            </a:r>
          </a:p>
        </p:txBody>
      </p:sp>
      <p:pic>
        <p:nvPicPr>
          <p:cNvPr id="6" name="Bild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5685" y="4815621"/>
            <a:ext cx="3551162" cy="1361586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2599267" y="1584867"/>
            <a:ext cx="4359430" cy="50783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de-DE" sz="2700"/>
              <a:t>Syntax: </a:t>
            </a:r>
            <a:r>
              <a:rPr lang="de-DE" sz="2700" b="1">
                <a:solidFill>
                  <a:schemeClr val="tx1"/>
                </a:solidFill>
              </a:rPr>
              <a:t>ROUND (zahl, stellen)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Beispieldatenbank "Kunden"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152400" y="1417638"/>
            <a:ext cx="7511466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600"/>
              <a:t>kunden (</a:t>
            </a:r>
            <a:r>
              <a:rPr lang="de-DE" sz="2600" u="sng"/>
              <a:t>kunde_id</a:t>
            </a:r>
            <a:r>
              <a:rPr lang="de-DE" sz="2600"/>
              <a:t>, name, </a:t>
            </a:r>
            <a:r>
              <a:rPr lang="de-DE" sz="2600">
                <a:latin typeface="Wingdings"/>
                <a:ea typeface="Wingdings"/>
                <a:cs typeface="Wingdings"/>
              </a:rPr>
              <a:t></a:t>
            </a:r>
            <a:r>
              <a:rPr lang="de-DE" sz="2600">
                <a:latin typeface="Arial"/>
                <a:ea typeface="Wingdings"/>
                <a:cs typeface="Arial"/>
              </a:rPr>
              <a:t>ort_</a:t>
            </a:r>
            <a:r>
              <a:rPr lang="de-DE" sz="2600"/>
              <a:t>postleitzahl, </a:t>
            </a:r>
          </a:p>
          <a:p>
            <a:r>
              <a:rPr lang="de-DE" sz="2600"/>
              <a:t>								kontostand_giro, kredit)</a:t>
            </a:r>
          </a:p>
          <a:p>
            <a:r>
              <a:rPr lang="de-DE" sz="2600"/>
              <a:t>orte (</a:t>
            </a:r>
            <a:r>
              <a:rPr lang="de-DE" sz="2600" u="sng"/>
              <a:t>postleitzahl</a:t>
            </a:r>
            <a:r>
              <a:rPr lang="de-DE" sz="2600"/>
              <a:t>, name, einwohnerzahl, </a:t>
            </a:r>
          </a:p>
          <a:p>
            <a:r>
              <a:rPr lang="de-DE" sz="2600"/>
              <a:t>								anzahl_telefonleitungen)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Beispieldatenbank "Kunden"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152400" y="1417638"/>
            <a:ext cx="79062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/>
              <a:t>kunden (</a:t>
            </a:r>
            <a:r>
              <a:rPr lang="de-DE" sz="2000" u="sng"/>
              <a:t>kunde_id</a:t>
            </a:r>
            <a:r>
              <a:rPr lang="de-DE" sz="2000"/>
              <a:t>, name, </a:t>
            </a:r>
            <a:r>
              <a:rPr lang="de-DE" sz="2000">
                <a:latin typeface="Wingdings"/>
                <a:ea typeface="Wingdings"/>
                <a:cs typeface="Wingdings"/>
              </a:rPr>
              <a:t></a:t>
            </a:r>
            <a:r>
              <a:rPr lang="de-DE" sz="2000">
                <a:latin typeface="Arial"/>
                <a:ea typeface="Wingdings"/>
                <a:cs typeface="Arial"/>
              </a:rPr>
              <a:t>ort_</a:t>
            </a:r>
            <a:r>
              <a:rPr lang="de-DE" sz="2000"/>
              <a:t>postleitzahl, kontostand_giro, kredit)</a:t>
            </a:r>
          </a:p>
          <a:p>
            <a:r>
              <a:rPr lang="de-DE" sz="2000"/>
              <a:t>orte (</a:t>
            </a:r>
            <a:r>
              <a:rPr lang="de-DE" sz="2000" u="sng"/>
              <a:t>postleitzahl</a:t>
            </a:r>
            <a:r>
              <a:rPr lang="de-DE" sz="2000"/>
              <a:t>, name, einwohnerzahl,	anzahl_telefonleitungen)</a:t>
            </a:r>
          </a:p>
        </p:txBody>
      </p:sp>
      <p:pic>
        <p:nvPicPr>
          <p:cNvPr id="6" name="Bild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99" y="2229155"/>
            <a:ext cx="5771991" cy="1196957"/>
          </a:xfrm>
          <a:prstGeom prst="rect">
            <a:avLst/>
          </a:prstGeom>
        </p:spPr>
      </p:pic>
      <p:pic>
        <p:nvPicPr>
          <p:cNvPr id="8" name="Bild 7"/>
          <p:cNvPicPr>
            <a:picLocks noChangeAspect="1"/>
          </p:cNvPicPr>
          <p:nvPr/>
        </p:nvPicPr>
        <p:blipFill rotWithShape="1">
          <a:blip r:embed="rId3"/>
          <a:srcRect b="11908"/>
          <a:stretch/>
        </p:blipFill>
        <p:spPr>
          <a:xfrm>
            <a:off x="2451207" y="3535520"/>
            <a:ext cx="5901112" cy="275056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Inhaltsplatzhalter 2"/>
          <p:cNvSpPr>
            <a:spLocks noGrp="1"/>
          </p:cNvSpPr>
          <p:nvPr>
            <p:ph idx="1"/>
          </p:nvPr>
        </p:nvSpPr>
        <p:spPr>
          <a:xfrm>
            <a:off x="301625" y="1989138"/>
            <a:ext cx="8229600" cy="4741862"/>
          </a:xfrm>
        </p:spPr>
        <p:txBody>
          <a:bodyPr/>
          <a:lstStyle/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DROP DATABASE IF EXISTS `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kunden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`;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CREATE DATABASE  IF NOT EXISTS `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kunden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` /*!40100 DEFAULT CHARACTER SET latin1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USE `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kunden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`;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 MySQL 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dump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10.13  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Distrib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5.7.12, 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for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osx10.9 (x86_64)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 Host: 127.0.0.1    Database: Kunden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 ------------------------------------------------------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 Server 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version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	5.5.38</a:t>
            </a:r>
          </a:p>
          <a:p>
            <a:pPr eaLnBrk="1" hangingPunct="1">
              <a:buNone/>
            </a:pPr>
            <a:endParaRPr lang="de-DE" sz="200" b="1" dirty="0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@OLD_CHARACTER_SET_CLIENT=@@CHARACTER_SET_CLIENT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@OLD_CHARACTER_SET_RESULTS=@@CHARACTER_SET_RESULTS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@OLD_COLLATION_CONNECTION=@@COLLATION_CONNECTION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NAMES utf8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/*!40103 SET @OLD_TIME_ZONE=@@TIME_ZONE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/*!40103 SET TIME_ZONE='+00:00'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/*!40014 SET @OLD_UNIQUE_CHECKS=@@UNIQUE_CHECKS, UNIQUE_CHECKS=0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/*!40014 SET @OLD_FOREIGN_KEY_CHECKS=@@FOREIGN_KEY_CHECKS, FOREIGN_KEY_CHECKS=0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@OLD_SQL_MODE=@@SQL_MODE, SQL_MODE='NO_AUTO_VALUE_ON_ZERO'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/*!40111 SET @OLD_SQL_NOTES=@@SQL_NOTES, SQL_NOTES=0 */;</a:t>
            </a:r>
          </a:p>
          <a:p>
            <a:pPr eaLnBrk="1" hangingPunct="1">
              <a:buNone/>
            </a:pPr>
            <a:endParaRPr lang="de-DE" sz="200" b="1" dirty="0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 Table 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structure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for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table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`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kunden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`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</a:t>
            </a:r>
          </a:p>
          <a:p>
            <a:pPr eaLnBrk="1" hangingPunct="1">
              <a:buNone/>
            </a:pPr>
            <a:endParaRPr lang="de-DE" sz="200" b="1" dirty="0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DROP TABLE IF EXISTS `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kunden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`;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@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saved_cs_client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   = @@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character_set_client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character_set_client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= utf8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CREATE TABLE `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kunden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` (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`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kunde_id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` 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int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(11) NOT NULL AUTO_INCREMENT,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`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name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` 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varchar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(200) NOT NULL,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`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ort_postleitzahl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` 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varchar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(5) NOT NULL,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`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kontostand_giro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` 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decimal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(10,2) NOT NULL,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`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kredit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` 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decimal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(10,2) DEFAULT NULL,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PRIMARY KEY (`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kunde_id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`),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KEY `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fk_kunde_ort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` (`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ort_postleitzahl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`)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) ENGINE=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InnoDB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AUTO_INCREMENT=11 DEFAULT CHARSET=latin1;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character_set_client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= @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saved_cs_client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*/;</a:t>
            </a:r>
          </a:p>
          <a:p>
            <a:pPr eaLnBrk="1" hangingPunct="1">
              <a:buNone/>
            </a:pPr>
            <a:endParaRPr lang="de-DE" sz="200" b="1" dirty="0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 Dumping 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data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for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table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`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kunden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`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</a:t>
            </a:r>
          </a:p>
          <a:p>
            <a:pPr eaLnBrk="1" hangingPunct="1">
              <a:buNone/>
            </a:pPr>
            <a:endParaRPr lang="de-DE" sz="200" b="1" dirty="0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LOCK TABLES `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kunden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` WRITE;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/*!40000 ALTER TABLE `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kunden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` DISABLE KEYS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INSERT INTO `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kunden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` VALUES (1,'John','79111',182.00,-430320.22),(2,'Herbert','79312',10291.32,-10000.00),(3,'Sabina','79312',-253.21,-3205.32),(4,'Mary','79111',-832.01,NULL),(5,'Heinrich','79111',15302.85,0.00),(6,'Usal','80995',23012.21,NULL),(7,'Johannes','80995',159.31,0.00),(8,'Carla','79312',503.06,-15302.68),(9,'Ludowika','79111',25201.07,-82213.99),(10,'Niemand','99999',-5021.30,-3024.21)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/*!40000 ALTER TABLE `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kunden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` ENABLE KEYS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UNLOCK TABLES;</a:t>
            </a:r>
          </a:p>
          <a:p>
            <a:pPr eaLnBrk="1" hangingPunct="1">
              <a:buNone/>
            </a:pPr>
            <a:endParaRPr lang="de-DE" sz="200" b="1" dirty="0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 Table 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structure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for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table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`orte`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</a:t>
            </a:r>
          </a:p>
          <a:p>
            <a:pPr eaLnBrk="1" hangingPunct="1">
              <a:buNone/>
            </a:pPr>
            <a:endParaRPr lang="de-DE" sz="200" b="1" dirty="0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DROP TABLE IF EXISTS `orte`;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@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saved_cs_client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   = @@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character_set_client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character_set_client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= utf8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CREATE TABLE `orte` (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`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postleitzahl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` 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varchar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(5) NOT NULL,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`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name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` 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varchar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(255) NOT NULL,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`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einwohnerzahl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` 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int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(11) DEFAULT NULL,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`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anzahl_telefonleitungen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` 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int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(11) DEFAULT NULL,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 PRIMARY KEY (`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postleitzahl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`)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) ENGINE=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InnoDB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DEFAULT CHARSET=latin1;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character_set_client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= @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saved_cs_client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*/;</a:t>
            </a:r>
          </a:p>
          <a:p>
            <a:pPr eaLnBrk="1" hangingPunct="1">
              <a:buNone/>
            </a:pPr>
            <a:endParaRPr lang="de-DE" sz="200" b="1" dirty="0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 Dumping 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data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for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</a:t>
            </a:r>
            <a:r>
              <a:rPr lang="de-DE" sz="200" b="1" dirty="0" err="1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table</a:t>
            </a: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 `orte`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--</a:t>
            </a:r>
          </a:p>
          <a:p>
            <a:pPr eaLnBrk="1" hangingPunct="1">
              <a:buNone/>
            </a:pPr>
            <a:endParaRPr lang="de-DE" sz="200" b="1" dirty="0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LOCK TABLES `orte` WRITE;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/*!40000 ALTER TABLE `orte` DISABLE KEYS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INSERT INTO `orte` VALUES ('20095','Hamburg',2000000,1004),('79111','Freiburg',280000,195),('79312','Emmendingen',40000,12),('80995','München',1000000,385);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/*!40000 ALTER TABLE `orte` ENABLE KEYS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UNLOCK TABLES;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/*!40103 SET TIME_ZONE=@OLD_TIME_ZONE */;</a:t>
            </a:r>
          </a:p>
          <a:p>
            <a:pPr eaLnBrk="1" hangingPunct="1">
              <a:buNone/>
            </a:pPr>
            <a:endParaRPr lang="de-DE" sz="200" b="1" dirty="0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SQL_MODE=@OLD_SQL_MODE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/*!40014 SET FOREIGN_KEY_CHECKS=@OLD_FOREIGN_KEY_CHECKS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/*!40014 SET UNIQUE_CHECKS=@OLD_UNIQUE_CHECKS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CHARACTER_SET_CLIENT=@OLD_CHARACTER_SET_CLIENT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CHARACTER_SET_RESULTS=@OLD_CHARACTER_SET_RESULTS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/*!40101 SET COLLATION_CONNECTION=@OLD_COLLATION_CONNECTION */;</a:t>
            </a:r>
          </a:p>
          <a:p>
            <a:pPr eaLnBrk="1" hangingPunct="1">
              <a:buNone/>
            </a:pPr>
            <a:r>
              <a:rPr lang="de-DE" sz="200" b="1" dirty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/*!40111 SET SQL_NOTES=@OLD_SQL_NOTES */;</a:t>
            </a:r>
          </a:p>
          <a:p>
            <a:pPr eaLnBrk="1" hangingPunct="1">
              <a:buNone/>
            </a:pPr>
            <a:endParaRPr lang="de-DE" sz="200" b="1" dirty="0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 eaLnBrk="1" hangingPunct="1">
              <a:buNone/>
            </a:pPr>
            <a:endParaRPr lang="de-DE" sz="200" b="1" dirty="0">
              <a:solidFill>
                <a:srgbClr val="FF0000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770466" y="4270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de-DE" sz="44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(Code)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4004734" y="1570038"/>
            <a:ext cx="1724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>
                <a:solidFill>
                  <a:schemeClr val="bg1"/>
                </a:solidFill>
              </a:rPr>
              <a:t>für Copy-Paste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38391A20-6EBC-467B-B876-C99DA8772835}"/>
              </a:ext>
            </a:extLst>
          </p:cNvPr>
          <p:cNvSpPr txBox="1"/>
          <p:nvPr/>
        </p:nvSpPr>
        <p:spPr>
          <a:xfrm>
            <a:off x="2803656" y="455767"/>
            <a:ext cx="48742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Datenbank zum Kopieren ins DBMS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Grundrechenarten</a:t>
            </a:r>
            <a:br>
              <a:rPr lang="de-DE">
                <a:ea typeface="ＭＳ Ｐゴシック" pitchFamily="-1" charset="-128"/>
                <a:cs typeface="ＭＳ Ｐゴシック" pitchFamily="-1" charset="-128"/>
              </a:rPr>
            </a:br>
            <a:r>
              <a:rPr lang="de-DE" sz="3200">
                <a:ea typeface="ＭＳ Ｐゴシック" pitchFamily="-1" charset="-128"/>
                <a:cs typeface="ＭＳ Ｐゴシック" pitchFamily="-1" charset="-128"/>
              </a:rPr>
              <a:t>Rechnen mit Werten einzelner Spalten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55599" y="1428789"/>
            <a:ext cx="855133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>
                <a:latin typeface="Courier New"/>
                <a:cs typeface="Courier New"/>
              </a:rPr>
              <a:t>SELECT</a:t>
            </a:r>
          </a:p>
          <a:p>
            <a:r>
              <a:rPr lang="de-DE" sz="2200">
                <a:latin typeface="Courier New"/>
                <a:cs typeface="Courier New"/>
              </a:rPr>
              <a:t>	orte.name, </a:t>
            </a:r>
          </a:p>
          <a:p>
            <a:r>
              <a:rPr lang="de-DE" sz="2200">
                <a:solidFill>
                  <a:srgbClr val="0000FF"/>
                </a:solidFill>
                <a:latin typeface="Courier New"/>
                <a:cs typeface="Courier New"/>
              </a:rPr>
              <a:t>	einwohnerzahl/anzahl_telefonleitungen AS 							einwohner_pro_telefonleitung</a:t>
            </a:r>
          </a:p>
          <a:p>
            <a:r>
              <a:rPr lang="de-DE" sz="2200">
                <a:latin typeface="Courier New"/>
                <a:cs typeface="Courier New"/>
              </a:rPr>
              <a:t>FROM</a:t>
            </a:r>
          </a:p>
          <a:p>
            <a:r>
              <a:rPr lang="de-DE" sz="2200">
                <a:latin typeface="Courier New"/>
                <a:cs typeface="Courier New"/>
              </a:rPr>
              <a:t>	orte</a:t>
            </a:r>
          </a:p>
          <a:p>
            <a:r>
              <a:rPr lang="de-DE" sz="2200">
                <a:latin typeface="Courier New"/>
                <a:cs typeface="Courier New"/>
              </a:rPr>
              <a:t>ORDER BY</a:t>
            </a:r>
          </a:p>
          <a:p>
            <a:r>
              <a:rPr lang="de-DE" sz="2200">
                <a:latin typeface="Courier New"/>
                <a:cs typeface="Courier New"/>
              </a:rPr>
              <a:t>	einwohner_pro_telefonleitung</a:t>
            </a:r>
          </a:p>
          <a:p>
            <a:endParaRPr lang="de-DE" sz="2200">
              <a:latin typeface="Courier New"/>
              <a:cs typeface="Courier New"/>
            </a:endParaRPr>
          </a:p>
        </p:txBody>
      </p:sp>
      <p:pic>
        <p:nvPicPr>
          <p:cNvPr id="6" name="Bild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3272" y="4391249"/>
            <a:ext cx="5155987" cy="167377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Grundrechenarten</a:t>
            </a:r>
            <a:br>
              <a:rPr lang="de-DE">
                <a:ea typeface="ＭＳ Ｐゴシック" pitchFamily="-1" charset="-128"/>
                <a:cs typeface="ＭＳ Ｐゴシック" pitchFamily="-1" charset="-128"/>
              </a:rPr>
            </a:br>
            <a:r>
              <a:rPr lang="de-DE" sz="3200">
                <a:ea typeface="ＭＳ Ｐゴシック" pitchFamily="-1" charset="-128"/>
                <a:cs typeface="ＭＳ Ｐゴシック" pitchFamily="-1" charset="-128"/>
              </a:rPr>
              <a:t>Rechnen mit Werten einzelner Spalten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55599" y="1428789"/>
            <a:ext cx="855133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>
                <a:latin typeface="Courier New"/>
                <a:cs typeface="Courier New"/>
              </a:rPr>
              <a:t>SELECT</a:t>
            </a:r>
          </a:p>
          <a:p>
            <a:r>
              <a:rPr lang="de-DE" sz="2200">
                <a:latin typeface="Courier New"/>
                <a:cs typeface="Courier New"/>
              </a:rPr>
              <a:t>	k.name AS n, o.name AS ortname, </a:t>
            </a:r>
            <a:r>
              <a:rPr lang="de-DE" sz="2200">
                <a:solidFill>
                  <a:srgbClr val="0000FF"/>
                </a:solidFill>
                <a:latin typeface="Courier New"/>
                <a:cs typeface="Courier New"/>
              </a:rPr>
              <a:t>(kontostand_giro + kredit) AS bilanz</a:t>
            </a:r>
          </a:p>
          <a:p>
            <a:r>
              <a:rPr lang="de-DE" sz="2200">
                <a:latin typeface="Courier New"/>
                <a:cs typeface="Courier New"/>
              </a:rPr>
              <a:t>FROM</a:t>
            </a:r>
          </a:p>
          <a:p>
            <a:r>
              <a:rPr lang="de-DE" sz="2200">
                <a:latin typeface="Courier New"/>
                <a:cs typeface="Courier New"/>
              </a:rPr>
              <a:t>	kunden as k, orte as o</a:t>
            </a:r>
          </a:p>
          <a:p>
            <a:r>
              <a:rPr lang="de-DE" sz="2200">
                <a:latin typeface="Courier New"/>
                <a:cs typeface="Courier New"/>
              </a:rPr>
              <a:t>WHERE</a:t>
            </a:r>
          </a:p>
          <a:p>
            <a:r>
              <a:rPr lang="de-DE" sz="2200">
                <a:latin typeface="Courier New"/>
                <a:cs typeface="Courier New"/>
              </a:rPr>
              <a:t>	k.ort_postleitzahl = o.postleitzahl</a:t>
            </a:r>
          </a:p>
          <a:p>
            <a:r>
              <a:rPr lang="de-DE" sz="2200">
                <a:latin typeface="Courier New"/>
                <a:cs typeface="Courier New"/>
              </a:rPr>
              <a:t>ORDER BY</a:t>
            </a:r>
          </a:p>
          <a:p>
            <a:r>
              <a:rPr lang="de-DE" sz="2200">
                <a:latin typeface="Courier New"/>
                <a:cs typeface="Courier New"/>
              </a:rPr>
              <a:t>	bilanz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Grundrechenarten</a:t>
            </a:r>
            <a:br>
              <a:rPr lang="de-DE">
                <a:ea typeface="ＭＳ Ｐゴシック" pitchFamily="-1" charset="-128"/>
                <a:cs typeface="ＭＳ Ｐゴシック" pitchFamily="-1" charset="-128"/>
              </a:rPr>
            </a:br>
            <a:r>
              <a:rPr lang="de-DE" sz="3200">
                <a:ea typeface="ＭＳ Ｐゴシック" pitchFamily="-1" charset="-128"/>
                <a:cs typeface="ＭＳ Ｐゴシック" pitchFamily="-1" charset="-128"/>
              </a:rPr>
              <a:t>Rechnen mit Werten einzelner Spalten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55599" y="1428789"/>
            <a:ext cx="855133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>
                <a:latin typeface="Courier New"/>
                <a:cs typeface="Courier New"/>
              </a:rPr>
              <a:t>SELECT</a:t>
            </a:r>
          </a:p>
          <a:p>
            <a:r>
              <a:rPr lang="de-DE" sz="2200">
                <a:latin typeface="Courier New"/>
                <a:cs typeface="Courier New"/>
              </a:rPr>
              <a:t>	k.name AS n,</a:t>
            </a:r>
          </a:p>
          <a:p>
            <a:r>
              <a:rPr lang="de-DE" sz="2200">
                <a:solidFill>
                  <a:srgbClr val="0000FF"/>
                </a:solidFill>
                <a:latin typeface="Courier New"/>
                <a:cs typeface="Courier New"/>
              </a:rPr>
              <a:t>	(kontostand_giro + kredit) AS bilanz</a:t>
            </a:r>
          </a:p>
          <a:p>
            <a:r>
              <a:rPr lang="de-DE" sz="2200">
                <a:latin typeface="Courier New"/>
                <a:cs typeface="Courier New"/>
              </a:rPr>
              <a:t>FROM</a:t>
            </a:r>
          </a:p>
          <a:p>
            <a:r>
              <a:rPr lang="de-DE" sz="2200">
                <a:latin typeface="Courier New"/>
                <a:cs typeface="Courier New"/>
              </a:rPr>
              <a:t>	kunden as k</a:t>
            </a:r>
          </a:p>
          <a:p>
            <a:r>
              <a:rPr lang="de-DE" sz="2200">
                <a:latin typeface="Courier New"/>
                <a:cs typeface="Courier New"/>
              </a:rPr>
              <a:t>WHERE</a:t>
            </a:r>
          </a:p>
          <a:p>
            <a:r>
              <a:rPr lang="de-DE" sz="2200">
                <a:latin typeface="Courier New"/>
                <a:cs typeface="Courier New"/>
              </a:rPr>
              <a:t>	bilanz &gt; 1000		-- FALSCH!</a:t>
            </a:r>
          </a:p>
          <a:p>
            <a:r>
              <a:rPr lang="de-DE" sz="2200">
                <a:latin typeface="Courier New"/>
                <a:cs typeface="Courier New"/>
              </a:rPr>
              <a:t>ORDER BY</a:t>
            </a:r>
          </a:p>
          <a:p>
            <a:r>
              <a:rPr lang="de-DE" sz="2200">
                <a:latin typeface="Courier New"/>
                <a:cs typeface="Courier New"/>
              </a:rPr>
              <a:t>	bilanz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3500092" y="3939295"/>
            <a:ext cx="5524770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de-DE" sz="2400"/>
              <a:t>ACHTUNG:</a:t>
            </a:r>
          </a:p>
          <a:p>
            <a:r>
              <a:rPr lang="de-DE" sz="2400"/>
              <a:t>Ein berechnetes Alias (z.B. bilanz)</a:t>
            </a:r>
          </a:p>
          <a:p>
            <a:r>
              <a:rPr lang="de-DE" sz="2400"/>
              <a:t>kann NICHT in der WHERE-Klausel</a:t>
            </a:r>
          </a:p>
          <a:p>
            <a:r>
              <a:rPr lang="de-DE" sz="2400"/>
              <a:t>verwendet werde</a:t>
            </a:r>
          </a:p>
          <a:p>
            <a:r>
              <a:rPr lang="de-DE" sz="2400"/>
              <a:t>(das macht man mit HAVING, siehe später)</a:t>
            </a:r>
          </a:p>
        </p:txBody>
      </p:sp>
      <p:cxnSp>
        <p:nvCxnSpPr>
          <p:cNvPr id="4" name="Gerade Verbindung 3"/>
          <p:cNvCxnSpPr/>
          <p:nvPr/>
        </p:nvCxnSpPr>
        <p:spPr>
          <a:xfrm flipH="1">
            <a:off x="707571" y="3664857"/>
            <a:ext cx="2685143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1653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Aggregatfunktionen zum Rechnen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55599" y="1428789"/>
            <a:ext cx="855133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>
                <a:latin typeface="Courier New"/>
                <a:cs typeface="Courier New"/>
              </a:rPr>
              <a:t>Ähnlich wie in Excel:</a:t>
            </a:r>
          </a:p>
          <a:p>
            <a:pPr>
              <a:buFontTx/>
              <a:buChar char="-"/>
            </a:pPr>
            <a:r>
              <a:rPr lang="de-DE" sz="2200">
                <a:latin typeface="Courier New"/>
                <a:cs typeface="Courier New"/>
              </a:rPr>
              <a:t>SUM() 	</a:t>
            </a:r>
            <a:r>
              <a:rPr lang="de-DE" sz="2200">
                <a:latin typeface="Courier New"/>
                <a:cs typeface="Courier New"/>
                <a:sym typeface="Wingdings"/>
              </a:rPr>
              <a:t> Summe</a:t>
            </a:r>
            <a:endParaRPr lang="de-DE" sz="2200">
              <a:latin typeface="Courier New"/>
              <a:cs typeface="Courier New"/>
            </a:endParaRPr>
          </a:p>
          <a:p>
            <a:pPr>
              <a:buFontTx/>
              <a:buChar char="-"/>
            </a:pPr>
            <a:r>
              <a:rPr lang="de-DE" sz="2200">
                <a:latin typeface="Courier New"/>
                <a:cs typeface="Courier New"/>
              </a:rPr>
              <a:t>AVG()	</a:t>
            </a:r>
            <a:r>
              <a:rPr lang="de-DE" sz="2200">
                <a:latin typeface="Courier New"/>
                <a:cs typeface="Courier New"/>
                <a:sym typeface="Wingdings"/>
              </a:rPr>
              <a:t> Durchschnitt</a:t>
            </a:r>
          </a:p>
        </p:txBody>
      </p:sp>
      <p:sp>
        <p:nvSpPr>
          <p:cNvPr id="4" name="Rechteck 3"/>
          <p:cNvSpPr/>
          <p:nvPr/>
        </p:nvSpPr>
        <p:spPr>
          <a:xfrm>
            <a:off x="355598" y="6270823"/>
            <a:ext cx="87884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400"/>
              <a:t>gute Erklärung im Web:</a:t>
            </a:r>
          </a:p>
          <a:p>
            <a:r>
              <a:rPr lang="de-DE" sz="1400"/>
              <a:t>http://www.teialehrbuch.de/Kostenlose-Kurse/SQL/14750-Aggregatfunktionen.html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Aggregatfunktionen zum Rechnen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55599" y="1428789"/>
            <a:ext cx="855133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>
                <a:latin typeface="Courier New"/>
                <a:cs typeface="Courier New"/>
              </a:rPr>
              <a:t>Ähnlich wie in Excel:</a:t>
            </a:r>
          </a:p>
          <a:p>
            <a:pPr>
              <a:buFontTx/>
              <a:buChar char="-"/>
            </a:pPr>
            <a:r>
              <a:rPr lang="de-DE" sz="2200">
                <a:latin typeface="Courier New"/>
                <a:cs typeface="Courier New"/>
              </a:rPr>
              <a:t>SUM() 	</a:t>
            </a:r>
            <a:r>
              <a:rPr lang="de-DE" sz="2200">
                <a:latin typeface="Courier New"/>
                <a:cs typeface="Courier New"/>
                <a:sym typeface="Wingdings"/>
              </a:rPr>
              <a:t> Summe</a:t>
            </a:r>
            <a:endParaRPr lang="de-DE" sz="2200">
              <a:latin typeface="Courier New"/>
              <a:cs typeface="Courier New"/>
            </a:endParaRPr>
          </a:p>
          <a:p>
            <a:pPr>
              <a:buFontTx/>
              <a:buChar char="-"/>
            </a:pPr>
            <a:r>
              <a:rPr lang="de-DE" sz="2200">
                <a:latin typeface="Courier New"/>
                <a:cs typeface="Courier New"/>
              </a:rPr>
              <a:t>AVG()	</a:t>
            </a:r>
            <a:r>
              <a:rPr lang="de-DE" sz="2200">
                <a:latin typeface="Courier New"/>
                <a:cs typeface="Courier New"/>
                <a:sym typeface="Wingdings"/>
              </a:rPr>
              <a:t> Durchschnitt</a:t>
            </a:r>
          </a:p>
        </p:txBody>
      </p:sp>
      <p:sp>
        <p:nvSpPr>
          <p:cNvPr id="4" name="Rechteck 3"/>
          <p:cNvSpPr/>
          <p:nvPr/>
        </p:nvSpPr>
        <p:spPr>
          <a:xfrm>
            <a:off x="355598" y="6270823"/>
            <a:ext cx="87884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400"/>
              <a:t>gute Erklärung im Web:</a:t>
            </a:r>
          </a:p>
          <a:p>
            <a:r>
              <a:rPr lang="de-DE" sz="1400"/>
              <a:t>http://www.teialehrbuch.de/Kostenlose-Kurse/SQL/14750-Aggregatfunktionen.html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3048238" y="1170216"/>
            <a:ext cx="5858695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de-DE" sz="2400"/>
              <a:t>Bei diesen Funktionen werden</a:t>
            </a:r>
          </a:p>
          <a:p>
            <a:r>
              <a:rPr lang="de-DE" sz="2400"/>
              <a:t>viele Datensätze zu einem zusammengefasst!</a:t>
            </a:r>
          </a:p>
        </p:txBody>
      </p:sp>
      <p:sp>
        <p:nvSpPr>
          <p:cNvPr id="3" name="Rechteck 2"/>
          <p:cNvSpPr/>
          <p:nvPr/>
        </p:nvSpPr>
        <p:spPr>
          <a:xfrm>
            <a:off x="355598" y="2782669"/>
            <a:ext cx="489675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b="1">
                <a:latin typeface="Courier New"/>
                <a:cs typeface="Courier New"/>
              </a:rPr>
              <a:t>SELECT </a:t>
            </a:r>
          </a:p>
          <a:p>
            <a:r>
              <a:rPr lang="de-DE" sz="2000" b="1">
                <a:latin typeface="Courier New"/>
                <a:cs typeface="Courier New"/>
              </a:rPr>
              <a:t>anzahl_telefonleitungen </a:t>
            </a:r>
          </a:p>
          <a:p>
            <a:r>
              <a:rPr lang="de-DE" sz="2000" b="1">
                <a:latin typeface="Courier New"/>
                <a:cs typeface="Courier New"/>
              </a:rPr>
              <a:t>FROM orte</a:t>
            </a:r>
          </a:p>
          <a:p>
            <a:endParaRPr lang="de-DE"/>
          </a:p>
          <a:p>
            <a:r>
              <a:rPr lang="de-DE"/>
              <a:t>Ergebnis:</a:t>
            </a:r>
          </a:p>
          <a:p>
            <a:r>
              <a:rPr lang="de-DE"/>
              <a:t>385</a:t>
            </a:r>
          </a:p>
          <a:p>
            <a:r>
              <a:rPr lang="de-DE"/>
              <a:t>12</a:t>
            </a:r>
          </a:p>
          <a:p>
            <a:r>
              <a:rPr lang="de-DE"/>
              <a:t>195</a:t>
            </a:r>
          </a:p>
          <a:p>
            <a:r>
              <a:rPr lang="de-DE"/>
              <a:t>1004</a:t>
            </a:r>
          </a:p>
        </p:txBody>
      </p:sp>
      <p:sp>
        <p:nvSpPr>
          <p:cNvPr id="7" name="Rechteck 6"/>
          <p:cNvSpPr/>
          <p:nvPr/>
        </p:nvSpPr>
        <p:spPr>
          <a:xfrm>
            <a:off x="4107541" y="2782669"/>
            <a:ext cx="489675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b="1">
                <a:latin typeface="Courier New"/>
                <a:cs typeface="Courier New"/>
              </a:rPr>
              <a:t>SELECT </a:t>
            </a:r>
            <a:r>
              <a:rPr lang="de-DE" sz="2000" b="1">
                <a:solidFill>
                  <a:srgbClr val="FF0000"/>
                </a:solidFill>
                <a:latin typeface="Courier New"/>
                <a:cs typeface="Courier New"/>
              </a:rPr>
              <a:t>SUM</a:t>
            </a:r>
            <a:r>
              <a:rPr lang="de-DE" sz="2000" b="1">
                <a:latin typeface="Courier New"/>
                <a:cs typeface="Courier New"/>
              </a:rPr>
              <a:t>(anzahl_telefonleitungen) </a:t>
            </a:r>
          </a:p>
          <a:p>
            <a:r>
              <a:rPr lang="de-DE" sz="2000" b="1">
                <a:latin typeface="Courier New"/>
                <a:cs typeface="Courier New"/>
              </a:rPr>
              <a:t>FROM orte</a:t>
            </a:r>
          </a:p>
          <a:p>
            <a:endParaRPr lang="de-DE"/>
          </a:p>
          <a:p>
            <a:r>
              <a:rPr lang="de-DE"/>
              <a:t>Ergebnis:</a:t>
            </a:r>
          </a:p>
          <a:p>
            <a:endParaRPr lang="de-DE"/>
          </a:p>
          <a:p>
            <a:r>
              <a:rPr lang="de-DE"/>
              <a:t>1596</a:t>
            </a:r>
          </a:p>
        </p:txBody>
      </p:sp>
      <p:sp>
        <p:nvSpPr>
          <p:cNvPr id="5" name="Geschweifte Klammer rechts 4"/>
          <p:cNvSpPr/>
          <p:nvPr/>
        </p:nvSpPr>
        <p:spPr>
          <a:xfrm>
            <a:off x="2911929" y="4099611"/>
            <a:ext cx="662214" cy="1224643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258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1383</Words>
  <Application>Microsoft Office PowerPoint</Application>
  <PresentationFormat>Bildschirmpräsentation (4:3)</PresentationFormat>
  <Paragraphs>198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9" baseType="lpstr">
      <vt:lpstr>Arial</vt:lpstr>
      <vt:lpstr>Calibri</vt:lpstr>
      <vt:lpstr>Courier New</vt:lpstr>
      <vt:lpstr>Wingdings</vt:lpstr>
      <vt:lpstr>Office-Design</vt:lpstr>
      <vt:lpstr>Einfaches Rechnen </vt:lpstr>
      <vt:lpstr>Beispieldatenbank "Kunden"</vt:lpstr>
      <vt:lpstr>Beispieldatenbank "Kunden"</vt:lpstr>
      <vt:lpstr>PowerPoint-Präsentation</vt:lpstr>
      <vt:lpstr>Grundrechenarten Rechnen mit Werten einzelner Spalten</vt:lpstr>
      <vt:lpstr>Grundrechenarten Rechnen mit Werten einzelner Spalten</vt:lpstr>
      <vt:lpstr>Grundrechenarten Rechnen mit Werten einzelner Spalten</vt:lpstr>
      <vt:lpstr>Aggregatfunktionen zum Rechnen</vt:lpstr>
      <vt:lpstr>Aggregatfunktionen zum Rechnen</vt:lpstr>
      <vt:lpstr>SUM()</vt:lpstr>
      <vt:lpstr>AVG()</vt:lpstr>
      <vt:lpstr>AVG()</vt:lpstr>
      <vt:lpstr>BETWEEN</vt:lpstr>
      <vt:lpstr>ROUND()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mySQL: Felddatentypen</dc:title>
  <dc:creator>Gunnar Johannesmeyer</dc:creator>
  <cp:lastModifiedBy>Gunnar Johannesmeyer</cp:lastModifiedBy>
  <cp:revision>104</cp:revision>
  <cp:lastPrinted>2016-10-28T10:32:28Z</cp:lastPrinted>
  <dcterms:created xsi:type="dcterms:W3CDTF">2012-11-25T13:17:38Z</dcterms:created>
  <dcterms:modified xsi:type="dcterms:W3CDTF">2021-01-27T14:10:13Z</dcterms:modified>
</cp:coreProperties>
</file>